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3"/>
  </p:notesMasterIdLst>
  <p:handoutMasterIdLst>
    <p:handoutMasterId r:id="rId24"/>
  </p:handoutMasterIdLst>
  <p:sldIdLst>
    <p:sldId id="256" r:id="rId6"/>
    <p:sldId id="267" r:id="rId7"/>
    <p:sldId id="301" r:id="rId8"/>
    <p:sldId id="302" r:id="rId9"/>
    <p:sldId id="303" r:id="rId10"/>
    <p:sldId id="310" r:id="rId11"/>
    <p:sldId id="318" r:id="rId12"/>
    <p:sldId id="304" r:id="rId13"/>
    <p:sldId id="311" r:id="rId14"/>
    <p:sldId id="312" r:id="rId15"/>
    <p:sldId id="305" r:id="rId16"/>
    <p:sldId id="313" r:id="rId17"/>
    <p:sldId id="314" r:id="rId18"/>
    <p:sldId id="315" r:id="rId19"/>
    <p:sldId id="316" r:id="rId20"/>
    <p:sldId id="317" r:id="rId21"/>
    <p:sldId id="299" r:id="rId22"/>
  </p:sldIdLst>
  <p:sldSz cx="9144000" cy="6858000" type="screen4x3"/>
  <p:notesSz cx="6858000" cy="9144000"/>
  <p:custDataLst>
    <p:tags r:id="rId25"/>
  </p:custDataLst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2E8"/>
    <a:srgbClr val="25167A"/>
    <a:srgbClr val="9FA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3182" autoAdjust="0"/>
  </p:normalViewPr>
  <p:slideViewPr>
    <p:cSldViewPr snapToGrid="0" snapToObjects="1">
      <p:cViewPr varScale="1">
        <p:scale>
          <a:sx n="126" d="100"/>
          <a:sy n="126" d="100"/>
        </p:scale>
        <p:origin x="708" y="72"/>
      </p:cViewPr>
      <p:guideLst>
        <p:guide orient="horz" pos="216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>
                <a:latin typeface="Frutiger LT Std 45 Light" charset="0"/>
              </a:rPr>
              <a:pPr>
                <a:defRPr/>
              </a:pPr>
              <a:t>17-4-2017</a:t>
            </a:fld>
            <a:endParaRPr lang="nl-NL" dirty="0">
              <a:latin typeface="Frutiger LT Std 45 Light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>
                <a:latin typeface="Frutiger LT Std 45 Light" charset="0"/>
              </a:rPr>
              <a:pPr>
                <a:defRPr/>
              </a:pPr>
              <a:t>‹#›</a:t>
            </a:fld>
            <a:endParaRPr lang="nl-NL" dirty="0">
              <a:latin typeface="Frutiger LT Std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389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 smtClean="0"/>
              <a:pPr>
                <a:defRPr/>
              </a:pPr>
              <a:t>17-4-2017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tekststijl</a:t>
            </a:r>
            <a:r>
              <a:rPr lang="en-US" noProof="0" dirty="0"/>
              <a:t> van het model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  <a:p>
            <a:pPr lvl="1"/>
            <a:r>
              <a:rPr lang="en-US" noProof="0" dirty="0" err="1"/>
              <a:t>Tweede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Derde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Vierde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Vijfde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87096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formules</a:t>
            </a:r>
            <a:r>
              <a:rPr lang="en-US" baseline="0" dirty="0"/>
              <a:t> </a:t>
            </a:r>
            <a:r>
              <a:rPr lang="en-US" baseline="0" dirty="0" err="1"/>
              <a:t>berekenen</a:t>
            </a:r>
            <a:r>
              <a:rPr lang="en-US" baseline="0" dirty="0"/>
              <a:t> de </a:t>
            </a:r>
            <a:r>
              <a:rPr lang="en-US" baseline="0" dirty="0" err="1"/>
              <a:t>nieuwe</a:t>
            </a:r>
            <a:r>
              <a:rPr lang="en-US" baseline="0" dirty="0"/>
              <a:t> velocities direct, we </a:t>
            </a:r>
            <a:r>
              <a:rPr lang="en-US" baseline="0" dirty="0" err="1"/>
              <a:t>willen</a:t>
            </a:r>
            <a:r>
              <a:rPr lang="en-US" baseline="0" dirty="0"/>
              <a:t> </a:t>
            </a:r>
            <a:r>
              <a:rPr lang="en-US" baseline="0" dirty="0" err="1"/>
              <a:t>weer</a:t>
            </a:r>
            <a:r>
              <a:rPr lang="en-US" baseline="0" dirty="0"/>
              <a:t> </a:t>
            </a:r>
            <a:r>
              <a:rPr lang="en-US" baseline="0" dirty="0" err="1"/>
              <a:t>naar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berekening</a:t>
            </a:r>
            <a:r>
              <a:rPr lang="en-US" baseline="0" dirty="0"/>
              <a:t> op basis van velocity change. </a:t>
            </a:r>
            <a:r>
              <a:rPr lang="en-US" baseline="0" dirty="0" err="1"/>
              <a:t>Dit</a:t>
            </a:r>
            <a:r>
              <a:rPr lang="en-US" baseline="0" dirty="0"/>
              <a:t> </a:t>
            </a:r>
            <a:r>
              <a:rPr lang="en-US" baseline="0" dirty="0" err="1"/>
              <a:t>staat</a:t>
            </a:r>
            <a:r>
              <a:rPr lang="en-US" baseline="0" dirty="0"/>
              <a:t> in de </a:t>
            </a:r>
            <a:r>
              <a:rPr lang="en-US" baseline="0" dirty="0" err="1"/>
              <a:t>volgende</a:t>
            </a:r>
            <a:r>
              <a:rPr lang="en-US" baseline="0" dirty="0"/>
              <a:t> slides. Die </a:t>
            </a:r>
            <a:r>
              <a:rPr lang="en-US" baseline="0" dirty="0" err="1"/>
              <a:t>zijn</a:t>
            </a:r>
            <a:r>
              <a:rPr lang="en-US" baseline="0" dirty="0"/>
              <a:t> de basis </a:t>
            </a:r>
            <a:r>
              <a:rPr lang="en-US" baseline="0" dirty="0" err="1"/>
              <a:t>voor</a:t>
            </a:r>
            <a:r>
              <a:rPr lang="en-US" baseline="0" dirty="0"/>
              <a:t> het </a:t>
            </a:r>
            <a:r>
              <a:rPr lang="en-US" baseline="0" dirty="0" err="1"/>
              <a:t>algoritme</a:t>
            </a:r>
            <a:r>
              <a:rPr lang="en-US" baseline="0" dirty="0"/>
              <a:t>. Je </a:t>
            </a:r>
            <a:r>
              <a:rPr lang="en-US" baseline="0" dirty="0" err="1"/>
              <a:t>kunt</a:t>
            </a:r>
            <a:r>
              <a:rPr lang="en-US" baseline="0" dirty="0"/>
              <a:t> </a:t>
            </a:r>
            <a:r>
              <a:rPr lang="en-US" baseline="0" dirty="0" err="1"/>
              <a:t>afleiden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tot </a:t>
            </a:r>
            <a:r>
              <a:rPr lang="en-US" baseline="0" dirty="0" err="1"/>
              <a:t>hetzelfde</a:t>
            </a:r>
            <a:r>
              <a:rPr lang="en-US" baseline="0" dirty="0"/>
              <a:t> </a:t>
            </a:r>
            <a:r>
              <a:rPr lang="en-US" baseline="0" dirty="0" err="1"/>
              <a:t>resultaat</a:t>
            </a:r>
            <a:r>
              <a:rPr lang="en-US" baseline="0" dirty="0"/>
              <a:t> </a:t>
            </a:r>
            <a:r>
              <a:rPr lang="en-US" baseline="0" dirty="0" err="1"/>
              <a:t>leidt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in </a:t>
            </a:r>
            <a:r>
              <a:rPr lang="en-US" baseline="0" dirty="0" err="1"/>
              <a:t>deze</a:t>
            </a:r>
            <a:r>
              <a:rPr lang="en-US" baseline="0" dirty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Eventueel</a:t>
            </a:r>
            <a:r>
              <a:rPr lang="en-US" dirty="0"/>
              <a:t> of het white</a:t>
            </a:r>
            <a:r>
              <a:rPr lang="en-US" baseline="0" dirty="0"/>
              <a:t> board </a:t>
            </a:r>
            <a:r>
              <a:rPr lang="en-US" baseline="0" dirty="0" err="1"/>
              <a:t>uitwerken</a:t>
            </a:r>
            <a:r>
              <a:rPr lang="en-US" baseline="0" dirty="0"/>
              <a:t>: je </a:t>
            </a:r>
            <a:r>
              <a:rPr lang="en-US" baseline="0" dirty="0" err="1"/>
              <a:t>kunt</a:t>
            </a:r>
            <a:r>
              <a:rPr lang="en-US" baseline="0" dirty="0"/>
              <a:t> m1 ‘</a:t>
            </a:r>
            <a:r>
              <a:rPr lang="en-US" baseline="0" dirty="0" err="1"/>
              <a:t>wegstrepen</a:t>
            </a:r>
            <a:r>
              <a:rPr lang="en-US" baseline="0" dirty="0"/>
              <a:t>’;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onder</a:t>
            </a:r>
            <a:r>
              <a:rPr lang="en-US" baseline="0" dirty="0"/>
              <a:t> 1 </a:t>
            </a:r>
            <a:r>
              <a:rPr lang="en-US" baseline="0" dirty="0" err="1"/>
              <a:t>noemer</a:t>
            </a:r>
            <a:r>
              <a:rPr lang="en-US" baseline="0" dirty="0"/>
              <a:t> </a:t>
            </a:r>
            <a:r>
              <a:rPr lang="en-US" baseline="0" dirty="0" err="1"/>
              <a:t>brengen</a:t>
            </a:r>
            <a:r>
              <a:rPr lang="en-US" baseline="0" dirty="0"/>
              <a:t> (m1+m2) en </a:t>
            </a:r>
            <a:r>
              <a:rPr lang="en-US" baseline="0" dirty="0" err="1"/>
              <a:t>haakjes</a:t>
            </a:r>
            <a:r>
              <a:rPr lang="en-US" baseline="0" dirty="0"/>
              <a:t> </a:t>
            </a:r>
            <a:r>
              <a:rPr lang="en-US" baseline="0" dirty="0" err="1"/>
              <a:t>wegwerken</a:t>
            </a:r>
            <a:r>
              <a:rPr lang="en-US" baseline="0" dirty="0"/>
              <a:t>, voila!</a:t>
            </a:r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 b="1" i="0">
                <a:latin typeface="Frutiger LT Std 55 Roman" panose="020B0602020204020204" pitchFamily="34" charset="0"/>
                <a:ea typeface="Frutiger LT Std 55 Roman" panose="020B0602020204020204" pitchFamily="34" charset="0"/>
                <a:cs typeface="Frutiger LT Std 55 Roman" panose="020B0602020204020204" pitchFamily="34" charset="0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1" y="4695362"/>
            <a:ext cx="3026229" cy="2162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  <p:sp>
        <p:nvSpPr>
          <p:cNvPr id="8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>
                <a:solidFill>
                  <a:srgbClr val="4F42E8"/>
                </a:solidFill>
              </a:rPr>
              <a:t>CREATING TOMORROW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1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/>
          <a:lstStyle>
            <a:lvl1pPr algn="l">
              <a:defRPr sz="3200" b="0" cap="all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7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>
          <a:xfrm>
            <a:off x="7962537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Blauw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30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ee objecten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6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64A8C4-B29B-754A-B8CC-8E602D78A5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065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5C3BA6-E005-FC42-BAC5-A467A63E2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59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 Blauw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6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611D24-3CC9-8F47-A17B-E43A12CEA6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26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944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noProof="0" dirty="0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360000" y="2100263"/>
            <a:ext cx="8229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de titelstijl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0000" y="6124575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bg1">
                    <a:lumMod val="65000"/>
                  </a:schemeClr>
                </a:solidFill>
                <a:latin typeface="Frutiger LT Std 45 Light" charset="0"/>
                <a:ea typeface="+mn-ea"/>
                <a:cs typeface="Frutiger LT Std 45 Light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962537" y="6124575"/>
            <a:ext cx="6270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A6A6A6"/>
                </a:solidFill>
                <a:latin typeface="Frutiger LT Std 45 Light" charset="0"/>
                <a:ea typeface="Frutiger LT Std 45 Light" charset="0"/>
                <a:cs typeface="Frutiger LT Std 45 Light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83" r:id="rId3"/>
    <p:sldLayoutId id="2147483659" r:id="rId4"/>
    <p:sldLayoutId id="2147483680" r:id="rId5"/>
    <p:sldLayoutId id="2147483684" r:id="rId6"/>
    <p:sldLayoutId id="2147483668" r:id="rId7"/>
    <p:sldLayoutId id="2147483671" r:id="rId8"/>
    <p:sldLayoutId id="2147483672" r:id="rId9"/>
    <p:sldLayoutId id="2147483673" r:id="rId10"/>
    <p:sldLayoutId id="2147483679" r:id="rId11"/>
    <p:sldLayoutId id="2147483685" r:id="rId12"/>
    <p:sldLayoutId id="2147483674" r:id="rId13"/>
    <p:sldLayoutId id="2147483663" r:id="rId14"/>
    <p:sldLayoutId id="2147483681" r:id="rId15"/>
    <p:sldLayoutId id="2147483686" r:id="rId16"/>
    <p:sldLayoutId id="2147483660" r:id="rId17"/>
    <p:sldLayoutId id="2147483670" r:id="rId18"/>
    <p:sldLayoutId id="2147483675" r:id="rId19"/>
    <p:sldLayoutId id="2147483676" r:id="rId20"/>
    <p:sldLayoutId id="2147483678" r:id="rId21"/>
    <p:sldLayoutId id="2147483682" r:id="rId22"/>
    <p:sldLayoutId id="2147483687" r:id="rId23"/>
    <p:sldLayoutId id="2147483677" r:id="rId24"/>
    <p:sldLayoutId id="2147483669" r:id="rId25"/>
    <p:sldLayoutId id="2147483664" r:id="rId26"/>
    <p:sldLayoutId id="2147483666" r:id="rId27"/>
    <p:sldLayoutId id="2147483688" r:id="rId28"/>
    <p:sldLayoutId id="2147483689" r:id="rId29"/>
    <p:sldLayoutId id="2147483690" r:id="rId30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i="0" kern="1200" cap="all">
          <a:solidFill>
            <a:schemeClr val="tx2"/>
          </a:solidFill>
          <a:latin typeface="Frutiger LT Std 55 Roman" panose="020B0602020204020204" pitchFamily="34" charset="0"/>
          <a:ea typeface="Frutiger LT Std 55 Roman" panose="020B0602020204020204" pitchFamily="34" charset="0"/>
          <a:cs typeface="Frutiger LT Std 55 Roman" panose="020B0602020204020204" pitchFamily="34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324000" indent="-324000" algn="l" defTabSz="457200" rtl="0" fontAlgn="base">
        <a:spcBef>
          <a:spcPct val="20000"/>
        </a:spcBef>
        <a:spcAft>
          <a:spcPct val="0"/>
        </a:spcAft>
        <a:buFont typeface="Arial"/>
        <a:buChar char="•"/>
        <a:defRPr sz="2800" kern="1200" cap="none" baseline="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1pPr>
      <a:lvl2pPr marL="612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2pPr>
      <a:lvl3pPr marL="900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3pPr>
      <a:lvl4pPr marL="1152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4pPr>
      <a:lvl5pPr marL="1404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2.bin"/><Relationship Id="rId2" Type="http://schemas.openxmlformats.org/officeDocument/2006/relationships/tags" Target="../tags/tag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4.bin"/><Relationship Id="rId2" Type="http://schemas.openxmlformats.org/officeDocument/2006/relationships/tags" Target="../tags/tag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&amp;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2016-2017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60000" y="575733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/>
              <a:t>Simplification</a:t>
            </a:r>
            <a:endParaRPr lang="nl-NL" altLang="nl-NL" dirty="0"/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4067944" y="2060575"/>
            <a:ext cx="13516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  <a:latin typeface="Frutiger LT Std 45 Light"/>
                <a:ea typeface="Wingdings"/>
                <a:cs typeface="Wingdings"/>
                <a:sym typeface="Wingdings"/>
              </a:rPr>
              <a:t> 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baseline="-25000" dirty="0">
                <a:solidFill>
                  <a:schemeClr val="accent1"/>
                </a:solidFill>
                <a:latin typeface="Frutiger LT Std 45 Light"/>
              </a:rPr>
              <a:t>2,pre</a:t>
            </a:r>
            <a:r>
              <a:rPr lang="nl-NL" dirty="0">
                <a:solidFill>
                  <a:schemeClr val="accent1"/>
                </a:solidFill>
                <a:latin typeface="Frutiger LT Std 45 Light"/>
              </a:rPr>
              <a:t> = 0</a:t>
            </a:r>
            <a:endParaRPr lang="en-US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900113" y="2060575"/>
            <a:ext cx="31341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solidFill>
                  <a:schemeClr val="accent1"/>
                </a:solidFill>
                <a:latin typeface="Frutiger LT Std 45 Light"/>
              </a:rPr>
              <a:t>1. Ball2 has no initial velocity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900113" y="2565400"/>
            <a:ext cx="28007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solidFill>
                  <a:schemeClr val="accent1"/>
                </a:solidFill>
                <a:latin typeface="Frutiger LT Std 45 Light"/>
              </a:rPr>
              <a:t>2. Balls move horizontally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4067944" y="2555612"/>
            <a:ext cx="40607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Frutiger LT Std 45 Light"/>
                <a:ea typeface="Wingdings"/>
                <a:cs typeface="Wingdings"/>
                <a:sym typeface="Wingdings"/>
              </a:rPr>
              <a:t> </a:t>
            </a:r>
            <a:r>
              <a:rPr lang="nl-NL">
                <a:solidFill>
                  <a:schemeClr val="accent1"/>
                </a:solidFill>
                <a:latin typeface="Frutiger LT Std 45 Light"/>
              </a:rPr>
              <a:t>velocities are numbers, not vectors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900113" y="3189288"/>
            <a:ext cx="31406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Solve for 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sz="2000" baseline="-25000">
                <a:solidFill>
                  <a:schemeClr val="accent1"/>
                </a:solidFill>
                <a:latin typeface="Frutiger LT Std 45 Light"/>
              </a:rPr>
              <a:t>1,post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>
                <a:solidFill>
                  <a:schemeClr val="accent1"/>
                </a:solidFill>
                <a:latin typeface="Frutiger LT Std 45 Light"/>
              </a:rPr>
              <a:t>and 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sz="2000" baseline="-25000">
                <a:solidFill>
                  <a:schemeClr val="accent1"/>
                </a:solidFill>
                <a:latin typeface="Frutiger LT Std 45 Light"/>
              </a:rPr>
              <a:t>2,post </a:t>
            </a:r>
            <a:r>
              <a:rPr lang="nl-NL" sz="2000">
                <a:solidFill>
                  <a:schemeClr val="accent1"/>
                </a:solidFill>
                <a:latin typeface="Frutiger LT Std 45 Light"/>
              </a:rPr>
              <a:t>: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532628" y="4868416"/>
            <a:ext cx="1991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After hard work: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32" name="Oval 15"/>
          <p:cNvSpPr>
            <a:spLocks noChangeArrowheads="1"/>
          </p:cNvSpPr>
          <p:nvPr/>
        </p:nvSpPr>
        <p:spPr bwMode="auto">
          <a:xfrm>
            <a:off x="5758824" y="3679659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nl-NL">
                <a:solidFill>
                  <a:schemeClr val="accent1"/>
                </a:solidFill>
                <a:latin typeface="Frutiger LT Std 45 Light"/>
              </a:rPr>
              <a:t>1a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33" name="Oval 16"/>
          <p:cNvSpPr>
            <a:spLocks noChangeArrowheads="1"/>
          </p:cNvSpPr>
          <p:nvPr/>
        </p:nvSpPr>
        <p:spPr bwMode="auto">
          <a:xfrm>
            <a:off x="5758824" y="4182896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nl-NL">
                <a:solidFill>
                  <a:schemeClr val="accent1"/>
                </a:solidFill>
                <a:latin typeface="Frutiger LT Std 45 Light"/>
              </a:rPr>
              <a:t>2a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1293931" y="3717652"/>
            <a:ext cx="40366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∙ 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1,post</a:t>
            </a:r>
            <a:r>
              <a:rPr lang="en-US" dirty="0">
                <a:latin typeface="Frutiger LT Std 45 Light"/>
              </a:rPr>
              <a:t>    + m</a:t>
            </a:r>
            <a:r>
              <a:rPr lang="en-US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∙</a:t>
            </a:r>
            <a:r>
              <a:rPr lang="en-US" dirty="0">
                <a:latin typeface="Frutiger LT Std 45 Light"/>
              </a:rPr>
              <a:t> v</a:t>
            </a:r>
            <a:r>
              <a:rPr lang="en-US" baseline="-25000" dirty="0">
                <a:latin typeface="Frutiger LT Std 45 Light"/>
              </a:rPr>
              <a:t>2,post</a:t>
            </a:r>
            <a:r>
              <a:rPr lang="en-US" dirty="0">
                <a:latin typeface="Frutiger LT Std 45 Light"/>
              </a:rPr>
              <a:t>     =  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∙</a:t>
            </a:r>
            <a:r>
              <a:rPr lang="en-US" dirty="0">
                <a:latin typeface="Frutiger LT Std 45 Light"/>
              </a:rPr>
              <a:t> v</a:t>
            </a:r>
            <a:r>
              <a:rPr lang="en-US" baseline="-25000" dirty="0">
                <a:latin typeface="Frutiger LT Std 45 Light"/>
              </a:rPr>
              <a:t>1,pre</a:t>
            </a:r>
            <a:endParaRPr lang="en-US" dirty="0">
              <a:latin typeface="Frutiger LT Std 45 Light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1293931" y="4149700"/>
            <a:ext cx="4248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spcAft>
                <a:spcPct val="35000"/>
              </a:spcAft>
              <a:tabLst>
                <a:tab pos="355600" algn="l"/>
              </a:tabLst>
            </a:pP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∙|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1,post</a:t>
            </a:r>
            <a:r>
              <a:rPr lang="nl-NL" dirty="0">
                <a:latin typeface="Frutiger LT Std 45 Light"/>
              </a:rPr>
              <a:t>|</a:t>
            </a:r>
            <a:r>
              <a:rPr lang="nl-NL" baseline="30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 + 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∙|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2,post</a:t>
            </a:r>
            <a:r>
              <a:rPr lang="nl-NL" dirty="0">
                <a:latin typeface="Frutiger LT Std 45 Light"/>
              </a:rPr>
              <a:t>|</a:t>
            </a:r>
            <a:r>
              <a:rPr lang="nl-NL" baseline="30000" dirty="0">
                <a:latin typeface="Frutiger LT Std 45 Light"/>
              </a:rPr>
              <a:t>2</a:t>
            </a:r>
            <a:r>
              <a:rPr lang="en-US" dirty="0">
                <a:latin typeface="Frutiger LT Std 45 Light"/>
              </a:rPr>
              <a:t> </a:t>
            </a:r>
            <a:r>
              <a:rPr lang="nl-NL" dirty="0">
                <a:latin typeface="Frutiger LT Std 45 Light"/>
              </a:rPr>
              <a:t> =  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∙|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1,pre</a:t>
            </a:r>
            <a:r>
              <a:rPr lang="nl-NL" dirty="0">
                <a:latin typeface="Frutiger LT Std 45 Light"/>
              </a:rPr>
              <a:t>|</a:t>
            </a:r>
            <a:r>
              <a:rPr lang="nl-NL" baseline="30000" dirty="0">
                <a:latin typeface="Frutiger LT Std 45 Light"/>
              </a:rPr>
              <a:t>2</a:t>
            </a:r>
            <a:endParaRPr lang="en-US" dirty="0">
              <a:latin typeface="Frutiger LT Std 45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776" y="5426640"/>
            <a:ext cx="3902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1,post</a:t>
            </a:r>
            <a:r>
              <a:rPr lang="en-US" dirty="0">
                <a:latin typeface="Frutiger LT Std 45 Light"/>
              </a:rPr>
              <a:t>  =  (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− 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) ∙</a:t>
            </a:r>
            <a:r>
              <a:rPr lang="en-US" dirty="0">
                <a:latin typeface="Frutiger LT Std 45 Light"/>
              </a:rPr>
              <a:t> v</a:t>
            </a:r>
            <a:r>
              <a:rPr lang="en-US" baseline="-25000" dirty="0">
                <a:latin typeface="Frutiger LT Std 45 Light"/>
              </a:rPr>
              <a:t>1,pre</a:t>
            </a:r>
            <a:r>
              <a:rPr lang="en-US" dirty="0">
                <a:latin typeface="Frutiger LT Std 45 Light"/>
              </a:rPr>
              <a:t> / (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+ 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)</a:t>
            </a:r>
            <a:endParaRPr lang="en-US" dirty="0">
              <a:latin typeface="Frutiger LT Std 45 Ligh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55776" y="5795972"/>
            <a:ext cx="33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2,post</a:t>
            </a:r>
            <a:r>
              <a:rPr lang="en-US" dirty="0">
                <a:latin typeface="Frutiger LT Std 45 Light"/>
              </a:rPr>
              <a:t>  =  2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∙</a:t>
            </a:r>
            <a:r>
              <a:rPr lang="en-US" dirty="0">
                <a:latin typeface="Frutiger LT Std 45 Light"/>
              </a:rPr>
              <a:t> v</a:t>
            </a:r>
            <a:r>
              <a:rPr lang="en-US" baseline="-25000" dirty="0">
                <a:latin typeface="Frutiger LT Std 45 Light"/>
              </a:rPr>
              <a:t>1,pre</a:t>
            </a:r>
            <a:r>
              <a:rPr lang="en-US" dirty="0">
                <a:latin typeface="Frutiger LT Std 45 Light"/>
              </a:rPr>
              <a:t> / (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+ 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)</a:t>
            </a:r>
            <a:endParaRPr lang="en-US" dirty="0">
              <a:latin typeface="Frutiger LT Std 45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1600" y="3621934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  <a:latin typeface="Frutiger LT Std 45 Light"/>
                <a:cs typeface="Source Sans Pro"/>
              </a:rPr>
              <a:t>{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921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60000" y="584200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/>
              <a:t>Ball2 with initial velocity</a:t>
            </a:r>
            <a:endParaRPr lang="nl-NL" altLang="nl-NL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971550" y="2205038"/>
            <a:ext cx="51411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Subtract 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sz="2000" baseline="-25000">
                <a:solidFill>
                  <a:schemeClr val="accent1"/>
                </a:solidFill>
                <a:latin typeface="Frutiger LT Std 45 Light"/>
              </a:rPr>
              <a:t>2,pre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>
                <a:solidFill>
                  <a:schemeClr val="accent1"/>
                </a:solidFill>
                <a:latin typeface="Frutiger LT Std 45 Light"/>
              </a:rPr>
              <a:t>from both velocities (the trick)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971550" y="2781300"/>
            <a:ext cx="5688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Solve for ball1 with velocity 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sz="2000" baseline="-25000">
                <a:solidFill>
                  <a:schemeClr val="accent1"/>
                </a:solidFill>
                <a:latin typeface="Frutiger LT Std 45 Light"/>
              </a:rPr>
              <a:t>1,pre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>
                <a:solidFill>
                  <a:schemeClr val="accent1"/>
                </a:solidFill>
                <a:latin typeface="Frutiger LT Std 45 Light"/>
              </a:rPr>
              <a:t>– 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sz="2000" baseline="-25000">
                <a:solidFill>
                  <a:schemeClr val="accent1"/>
                </a:solidFill>
                <a:latin typeface="Frutiger LT Std 45 Light"/>
              </a:rPr>
              <a:t>2,pre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>
                <a:solidFill>
                  <a:schemeClr val="accent1"/>
                </a:solidFill>
                <a:latin typeface="Frutiger LT Std 45 Light"/>
              </a:rPr>
              <a:t>and </a:t>
            </a:r>
          </a:p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ball2 with zero velocity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971550" y="3573463"/>
            <a:ext cx="3166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Add 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sz="2000" baseline="-25000">
                <a:solidFill>
                  <a:schemeClr val="accent1"/>
                </a:solidFill>
                <a:latin typeface="Frutiger LT Std 45 Light"/>
              </a:rPr>
              <a:t>2,pre</a:t>
            </a:r>
            <a:r>
              <a:rPr lang="en-US" sz="200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>
                <a:solidFill>
                  <a:schemeClr val="accent1"/>
                </a:solidFill>
                <a:latin typeface="Frutiger LT Std 45 Light"/>
              </a:rPr>
              <a:t>to both solutions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2536002" y="4541058"/>
            <a:ext cx="21082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Again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hard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work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:</a:t>
            </a:r>
            <a:endParaRPr lang="en-US" sz="2000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55776" y="5035822"/>
            <a:ext cx="5397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1,post</a:t>
            </a:r>
            <a:r>
              <a:rPr lang="en-US" dirty="0">
                <a:latin typeface="Frutiger LT Std 45 Light"/>
              </a:rPr>
              <a:t>  =  </a:t>
            </a:r>
            <a:r>
              <a:rPr lang="en-US" sz="2000" dirty="0">
                <a:latin typeface="Frutiger LT Std 45 Light"/>
              </a:rPr>
              <a:t>(</a:t>
            </a:r>
            <a:r>
              <a:rPr lang="en-US" dirty="0">
                <a:latin typeface="Frutiger LT Std 45 Light"/>
              </a:rPr>
              <a:t> (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− 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)∙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1,pre</a:t>
            </a:r>
            <a:r>
              <a:rPr lang="en-US" dirty="0">
                <a:latin typeface="Frutiger LT Std 45 Light"/>
              </a:rPr>
              <a:t>  +  2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∙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2,pre</a:t>
            </a:r>
            <a:r>
              <a:rPr lang="en-US" dirty="0">
                <a:latin typeface="Frutiger LT Std 45 Light"/>
              </a:rPr>
              <a:t> </a:t>
            </a:r>
            <a:r>
              <a:rPr lang="en-US" sz="2000" dirty="0">
                <a:latin typeface="Frutiger LT Std 45 Light"/>
              </a:rPr>
              <a:t>)</a:t>
            </a:r>
            <a:r>
              <a:rPr lang="en-US" dirty="0">
                <a:latin typeface="Frutiger LT Std 45 Light"/>
              </a:rPr>
              <a:t> / (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+ 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)</a:t>
            </a:r>
            <a:endParaRPr lang="en-US" dirty="0">
              <a:latin typeface="Frutiger LT Std 45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55776" y="5405154"/>
            <a:ext cx="5397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2,post</a:t>
            </a:r>
            <a:r>
              <a:rPr lang="en-US" dirty="0">
                <a:latin typeface="Frutiger LT Std 45 Light"/>
              </a:rPr>
              <a:t>  =  </a:t>
            </a:r>
            <a:r>
              <a:rPr lang="en-US" sz="2000" dirty="0">
                <a:latin typeface="Frutiger LT Std 45 Light"/>
              </a:rPr>
              <a:t>(</a:t>
            </a:r>
            <a:r>
              <a:rPr lang="en-US" dirty="0">
                <a:latin typeface="Frutiger LT Std 45 Light"/>
              </a:rPr>
              <a:t> (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 − 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)∙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2,pre</a:t>
            </a:r>
            <a:r>
              <a:rPr lang="en-US" dirty="0">
                <a:latin typeface="Frutiger LT Std 45 Light"/>
              </a:rPr>
              <a:t>  +  2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∙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1,pre</a:t>
            </a:r>
            <a:r>
              <a:rPr lang="en-US" dirty="0">
                <a:latin typeface="Frutiger LT Std 45 Light"/>
              </a:rPr>
              <a:t> </a:t>
            </a:r>
            <a:r>
              <a:rPr lang="en-US" sz="2000" dirty="0">
                <a:latin typeface="Frutiger LT Std 45 Light"/>
              </a:rPr>
              <a:t>)</a:t>
            </a:r>
            <a:r>
              <a:rPr lang="en-US" dirty="0">
                <a:latin typeface="Frutiger LT Std 45 Light"/>
              </a:rPr>
              <a:t> / (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+ 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)</a:t>
            </a:r>
            <a:endParaRPr lang="en-US" dirty="0">
              <a:latin typeface="Frutiger LT Std 45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63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60000" y="584200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/>
              <a:t>Work with change in velocity</a:t>
            </a:r>
            <a:endParaRPr lang="nl-NL" altLang="nl-NL" dirty="0"/>
          </a:p>
        </p:txBody>
      </p:sp>
      <p:grpSp>
        <p:nvGrpSpPr>
          <p:cNvPr id="37" name="Group 36"/>
          <p:cNvGrpSpPr/>
          <p:nvPr/>
        </p:nvGrpSpPr>
        <p:grpSpPr>
          <a:xfrm>
            <a:off x="1084248" y="1844824"/>
            <a:ext cx="6464083" cy="1584176"/>
            <a:chOff x="1084248" y="1851778"/>
            <a:chExt cx="6464083" cy="158417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1916832"/>
              <a:ext cx="1752195" cy="1314146"/>
            </a:xfrm>
            <a:prstGeom prst="rect">
              <a:avLst/>
            </a:prstGeom>
          </p:spPr>
        </p:pic>
        <p:grpSp>
          <p:nvGrpSpPr>
            <p:cNvPr id="40" name="Group 19"/>
            <p:cNvGrpSpPr/>
            <p:nvPr/>
          </p:nvGrpSpPr>
          <p:grpSpPr>
            <a:xfrm>
              <a:off x="1084248" y="1851778"/>
              <a:ext cx="1584176" cy="1584176"/>
              <a:chOff x="1074088" y="641008"/>
              <a:chExt cx="1584176" cy="1584176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088" y="641008"/>
                <a:ext cx="1584176" cy="1584176"/>
              </a:xfrm>
              <a:prstGeom prst="rect">
                <a:avLst/>
              </a:prstGeom>
            </p:spPr>
          </p:pic>
          <p:sp>
            <p:nvSpPr>
              <p:cNvPr id="46" name="Oval 2"/>
              <p:cNvSpPr>
                <a:spLocks noChangeArrowheads="1"/>
              </p:cNvSpPr>
              <p:nvPr/>
            </p:nvSpPr>
            <p:spPr bwMode="auto">
              <a:xfrm>
                <a:off x="1258888" y="765175"/>
                <a:ext cx="1296987" cy="1223963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nl-NL">
                  <a:solidFill>
                    <a:schemeClr val="accent1"/>
                  </a:solidFill>
                  <a:latin typeface="Frutiger LT Std 45 Light"/>
                </a:endParaRPr>
              </a:p>
            </p:txBody>
          </p:sp>
        </p:grpSp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1557824" y="2145138"/>
              <a:ext cx="728662" cy="406400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nl-NL" sz="2000">
                  <a:solidFill>
                    <a:schemeClr val="accent1"/>
                  </a:solidFill>
                  <a:latin typeface="Frutiger LT Std 45 Light"/>
                </a:rPr>
                <a:t>ball1</a:t>
              </a:r>
              <a:endParaRPr lang="en-US" sz="2000">
                <a:solidFill>
                  <a:schemeClr val="accent1"/>
                </a:solidFill>
                <a:latin typeface="Frutiger LT Std 45 Light"/>
              </a:endParaRPr>
            </a:p>
          </p:txBody>
        </p:sp>
        <p:sp>
          <p:nvSpPr>
            <p:cNvPr id="42" name="Text Box 12"/>
            <p:cNvSpPr txBox="1">
              <a:spLocks noChangeArrowheads="1"/>
            </p:cNvSpPr>
            <p:nvPr/>
          </p:nvSpPr>
          <p:spPr bwMode="auto">
            <a:xfrm>
              <a:off x="6309360" y="2151428"/>
              <a:ext cx="728084" cy="400110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nl-NL" sz="2000">
                  <a:solidFill>
                    <a:schemeClr val="accent1"/>
                  </a:solidFill>
                  <a:latin typeface="Frutiger LT Std 45 Light"/>
                </a:rPr>
                <a:t>ball2</a:t>
              </a:r>
              <a:endParaRPr lang="en-US" sz="2000">
                <a:solidFill>
                  <a:schemeClr val="accent1"/>
                </a:solidFill>
                <a:latin typeface="Frutiger LT Std 45 Light"/>
              </a:endParaRPr>
            </a:p>
          </p:txBody>
        </p:sp>
        <p:sp>
          <p:nvSpPr>
            <p:cNvPr id="43" name="Text Box 24"/>
            <p:cNvSpPr txBox="1">
              <a:spLocks noChangeArrowheads="1"/>
            </p:cNvSpPr>
            <p:nvPr/>
          </p:nvSpPr>
          <p:spPr bwMode="auto">
            <a:xfrm>
              <a:off x="1545049" y="2688600"/>
              <a:ext cx="8643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nl-NL">
                  <a:solidFill>
                    <a:schemeClr val="accent1"/>
                  </a:solidFill>
                  <a:latin typeface="Frutiger LT Std 45 Light"/>
                </a:rPr>
                <a:t>mass1</a:t>
              </a:r>
              <a:endParaRPr lang="en-US">
                <a:solidFill>
                  <a:schemeClr val="accent1"/>
                </a:solidFill>
                <a:latin typeface="Frutiger LT Std 45 Light"/>
              </a:endParaRPr>
            </a:p>
          </p:txBody>
        </p:sp>
        <p:sp>
          <p:nvSpPr>
            <p:cNvPr id="44" name="Text Box 25"/>
            <p:cNvSpPr txBox="1">
              <a:spLocks noChangeArrowheads="1"/>
            </p:cNvSpPr>
            <p:nvPr/>
          </p:nvSpPr>
          <p:spPr bwMode="auto">
            <a:xfrm>
              <a:off x="6238344" y="2688600"/>
              <a:ext cx="8643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nl-NL">
                  <a:solidFill>
                    <a:schemeClr val="accent1"/>
                  </a:solidFill>
                  <a:latin typeface="Frutiger LT Std 45 Light"/>
                </a:rPr>
                <a:t>mass2</a:t>
              </a:r>
              <a:endParaRPr lang="en-US">
                <a:solidFill>
                  <a:schemeClr val="accent1"/>
                </a:solidFill>
                <a:latin typeface="Frutiger LT Std 45 Light"/>
              </a:endParaRPr>
            </a:p>
          </p:txBody>
        </p:sp>
      </p:grpSp>
      <p:sp>
        <p:nvSpPr>
          <p:cNvPr id="47" name="Line 6"/>
          <p:cNvSpPr>
            <a:spLocks noChangeShapeType="1"/>
          </p:cNvSpPr>
          <p:nvPr/>
        </p:nvSpPr>
        <p:spPr bwMode="auto">
          <a:xfrm rot="1523385" flipV="1">
            <a:off x="2055813" y="2189163"/>
            <a:ext cx="1797050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2843213" y="2205038"/>
            <a:ext cx="2185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solidFill>
                  <a:schemeClr val="accent1"/>
                </a:solidFill>
                <a:latin typeface="Frutiger LT Std 45 Light"/>
              </a:rPr>
              <a:t>velocity1 - velocity2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49" name="Line 11"/>
          <p:cNvSpPr>
            <a:spLocks noChangeShapeType="1"/>
          </p:cNvSpPr>
          <p:nvPr/>
        </p:nvSpPr>
        <p:spPr bwMode="auto">
          <a:xfrm rot="1523385" flipV="1">
            <a:off x="3995738" y="2349500"/>
            <a:ext cx="1139825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4643438" y="22050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endParaRPr lang="nl-NL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1763713" y="3645024"/>
            <a:ext cx="6480175" cy="1692771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buFontTx/>
              <a:buAutoNum type="arabicPeriod"/>
            </a:pP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what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is the change in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velocity</a:t>
            </a:r>
            <a:endParaRPr lang="nl-NL" sz="2400" dirty="0">
              <a:solidFill>
                <a:schemeClr val="accent1"/>
              </a:solidFill>
              <a:latin typeface="Frutiger LT Std 45 Light"/>
            </a:endParaRPr>
          </a:p>
          <a:p>
            <a:pPr lvl="1"/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totalChange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= 2*(velocity1 – velocity2)</a:t>
            </a:r>
          </a:p>
          <a:p>
            <a:pPr lvl="1"/>
            <a:endParaRPr lang="nl-NL" sz="2000" dirty="0">
              <a:solidFill>
                <a:schemeClr val="accent1"/>
              </a:solidFill>
              <a:latin typeface="Frutiger LT Std 45 Light"/>
            </a:endParaRPr>
          </a:p>
          <a:p>
            <a:pPr marL="541338" lvl="1" indent="-84138"/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apply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this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change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using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the different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masses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.</a:t>
            </a:r>
          </a:p>
          <a:p>
            <a:pPr marL="541338" lvl="1" indent="-84138"/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But: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it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turnes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out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inverseMass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is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easier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to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use</a:t>
            </a:r>
            <a:endParaRPr lang="nl-NL" sz="2000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4211960" y="4941168"/>
            <a:ext cx="1440160" cy="396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Std 45 Light"/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23928" y="4005064"/>
            <a:ext cx="2736304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Std 45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60000" y="584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Inverse Mass</a:t>
            </a:r>
            <a:endParaRPr lang="nl-NL" altLang="nl-NL" dirty="0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696200" cy="3657600"/>
          </a:xfrm>
        </p:spPr>
        <p:txBody>
          <a:bodyPr/>
          <a:lstStyle/>
          <a:p>
            <a:r>
              <a:rPr lang="en-US" sz="2800" dirty="0"/>
              <a:t>stationary (immovable) object should have ‘infinite’ mass, no way to store this or calculate with ‘infinity’</a:t>
            </a:r>
          </a:p>
          <a:p>
            <a:r>
              <a:rPr lang="en-US" sz="2800" dirty="0"/>
              <a:t>stationary objects have </a:t>
            </a:r>
            <a:r>
              <a:rPr lang="en-US" sz="2800" dirty="0" err="1"/>
              <a:t>inverseMass</a:t>
            </a:r>
            <a:r>
              <a:rPr lang="en-US" sz="2800" dirty="0"/>
              <a:t> = 0</a:t>
            </a:r>
          </a:p>
          <a:p>
            <a:r>
              <a:rPr lang="en-US" sz="2800" dirty="0"/>
              <a:t>calculations are much easier and apply to </a:t>
            </a:r>
            <a:r>
              <a:rPr lang="en-US" sz="2800" dirty="0" err="1"/>
              <a:t>velocityChange</a:t>
            </a:r>
            <a:r>
              <a:rPr lang="en-US" sz="2800" dirty="0"/>
              <a:t>, see following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63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60000" y="584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Use inverse Mass</a:t>
            </a:r>
            <a:br>
              <a:rPr lang="en-US" dirty="0"/>
            </a:br>
            <a:r>
              <a:rPr lang="en-US" dirty="0"/>
              <a:t>in collision resolution</a:t>
            </a:r>
            <a:endParaRPr lang="nl-NL" alt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899592" y="227687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rutiger LT Std 45 Light"/>
              </a:rPr>
              <a:t>use </a:t>
            </a:r>
            <a:r>
              <a:rPr lang="en-US" dirty="0" err="1">
                <a:solidFill>
                  <a:schemeClr val="accent1"/>
                </a:solidFill>
                <a:latin typeface="Frutiger LT Std 45 Light"/>
              </a:rPr>
              <a:t>totalInverseMass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: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60670"/>
              </p:ext>
            </p:extLst>
          </p:nvPr>
        </p:nvGraphicFramePr>
        <p:xfrm>
          <a:off x="3563888" y="2132856"/>
          <a:ext cx="1988129" cy="62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5" imgW="1234080" imgH="383760" progId="Equation.3">
                  <p:embed/>
                </p:oleObj>
              </mc:Choice>
              <mc:Fallback>
                <p:oleObj name="Equation" r:id="rId5" imgW="1234080" imgH="383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132856"/>
                        <a:ext cx="1988129" cy="6288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99592" y="3160142"/>
            <a:ext cx="516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rutiger LT Std 45 Light"/>
              </a:rPr>
              <a:t>calculate </a:t>
            </a:r>
            <a:r>
              <a:rPr lang="en-US" dirty="0" err="1">
                <a:solidFill>
                  <a:schemeClr val="accent1"/>
                </a:solidFill>
                <a:latin typeface="Frutiger LT Std 45 Light"/>
              </a:rPr>
              <a:t>changeVelocity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 over </a:t>
            </a:r>
            <a:r>
              <a:rPr lang="en-US" dirty="0" err="1">
                <a:solidFill>
                  <a:schemeClr val="accent1"/>
                </a:solidFill>
                <a:latin typeface="Frutiger LT Std 45 Light"/>
              </a:rPr>
              <a:t>totalInverseMass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 :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882377"/>
              </p:ext>
            </p:extLst>
          </p:nvPr>
        </p:nvGraphicFramePr>
        <p:xfrm>
          <a:off x="1835696" y="3933056"/>
          <a:ext cx="5373687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7" imgW="3355200" imgH="594000" progId="Equation.3">
                  <p:embed/>
                </p:oleObj>
              </mc:Choice>
              <mc:Fallback>
                <p:oleObj name="Equation" r:id="rId7" imgW="3355200" imgH="594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933056"/>
                        <a:ext cx="5373687" cy="97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67744" y="5373216"/>
            <a:ext cx="4392488" cy="64633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rutiger LT Std 45 Light"/>
              </a:rPr>
              <a:t>apply this change to each balls velocity proportional to the inverse mass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2163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60000" y="584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New velocity ball1</a:t>
            </a:r>
            <a:endParaRPr lang="nl-NL" altLang="nl-NL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622249"/>
              </p:ext>
            </p:extLst>
          </p:nvPr>
        </p:nvGraphicFramePr>
        <p:xfrm>
          <a:off x="5325367" y="1936254"/>
          <a:ext cx="19462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5" imgW="1206720" imgH="383760" progId="Equation.3">
                  <p:embed/>
                </p:oleObj>
              </mc:Choice>
              <mc:Fallback>
                <p:oleObj name="Equation" r:id="rId5" imgW="1206720" imgH="383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5367" y="1936254"/>
                        <a:ext cx="1946275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716855" y="2924944"/>
            <a:ext cx="41044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rutiger LT Std 45 Light"/>
              </a:rPr>
              <a:t>apply this change to ball1 proportional to the inverse mass: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16181"/>
              </p:ext>
            </p:extLst>
          </p:nvPr>
        </p:nvGraphicFramePr>
        <p:xfrm>
          <a:off x="4605287" y="2924944"/>
          <a:ext cx="35671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7" imgW="2221560" imgH="383760" progId="Equation.3">
                  <p:embed/>
                </p:oleObj>
              </mc:Choice>
              <mc:Fallback>
                <p:oleObj name="Equation" r:id="rId7" imgW="2221560" imgH="3837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287" y="2924944"/>
                        <a:ext cx="3567113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16855" y="2060848"/>
            <a:ext cx="418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Frutiger LT Std 45 Light"/>
              </a:rPr>
              <a:t>changeVelocity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 over </a:t>
            </a:r>
            <a:r>
              <a:rPr lang="en-US" dirty="0" err="1">
                <a:solidFill>
                  <a:schemeClr val="accent1"/>
                </a:solidFill>
                <a:latin typeface="Frutiger LT Std 45 Light"/>
              </a:rPr>
              <a:t>totalInverseMass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 :</a:t>
            </a: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788863" y="4149725"/>
            <a:ext cx="72367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You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can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check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that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this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leads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to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the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same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result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as in slide 10:</a:t>
            </a:r>
            <a:endParaRPr lang="en-US" sz="2000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2445270" y="4797425"/>
            <a:ext cx="5727130" cy="400110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1,post</a:t>
            </a:r>
            <a:r>
              <a:rPr lang="en-US" dirty="0">
                <a:latin typeface="Frutiger LT Std 45 Light"/>
              </a:rPr>
              <a:t>  =  </a:t>
            </a:r>
            <a:r>
              <a:rPr lang="en-US" sz="2000" dirty="0">
                <a:latin typeface="Frutiger LT Std 45 Light"/>
              </a:rPr>
              <a:t>(</a:t>
            </a:r>
            <a:r>
              <a:rPr lang="en-US" dirty="0">
                <a:latin typeface="Frutiger LT Std 45 Light"/>
              </a:rPr>
              <a:t> (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− 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)∙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1,pre</a:t>
            </a:r>
            <a:r>
              <a:rPr lang="en-US" dirty="0">
                <a:latin typeface="Frutiger LT Std 45 Light"/>
              </a:rPr>
              <a:t>  +  2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∙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2,pre</a:t>
            </a:r>
            <a:r>
              <a:rPr lang="en-US" dirty="0">
                <a:latin typeface="Frutiger LT Std 45 Light"/>
              </a:rPr>
              <a:t> </a:t>
            </a:r>
            <a:r>
              <a:rPr lang="en-US" sz="2000" dirty="0">
                <a:latin typeface="Frutiger LT Std 45 Light"/>
              </a:rPr>
              <a:t>)</a:t>
            </a:r>
            <a:r>
              <a:rPr lang="en-US" dirty="0">
                <a:latin typeface="Frutiger LT Std 45 Light"/>
              </a:rPr>
              <a:t> / (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+ 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)</a:t>
            </a:r>
            <a:endParaRPr lang="en-US" dirty="0">
              <a:latin typeface="Frutiger LT Std 45 Ligh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2163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60000" y="584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/>
              <a:t>collision algorithm bounceFactor and mass</a:t>
            </a:r>
            <a:endParaRPr lang="nl-NL" altLang="nl-NL" dirty="0"/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3059832" y="5516563"/>
            <a:ext cx="3168352" cy="8318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two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moving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balls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</a:t>
            </a:r>
          </a:p>
          <a:p>
            <a:pPr algn="ctr"/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different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masses</a:t>
            </a:r>
            <a:endParaRPr lang="en-US" sz="2000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483080" y="1916832"/>
            <a:ext cx="8409452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358775" algn="l"/>
              </a:tabLs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58775" algn="l"/>
              </a:tabLs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tabLst>
                <a:tab pos="358775" algn="l"/>
              </a:tabLs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tabLst>
                <a:tab pos="358775" algn="l"/>
              </a:tabLs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tabLst>
                <a:tab pos="358775" algn="l"/>
              </a:tabLs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8775" algn="l"/>
              </a:tabLs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8775" algn="l"/>
              </a:tabLs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8775" algn="l"/>
              </a:tabLs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8775" algn="l"/>
              </a:tabLs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Frutiger LT Std 45 Light"/>
              </a:rPr>
              <a:t>calculations as before</a:t>
            </a:r>
            <a:endParaRPr lang="en-US" dirty="0">
              <a:solidFill>
                <a:schemeClr val="accent1"/>
              </a:solidFill>
              <a:latin typeface="Frutiger LT Std 45 Light"/>
            </a:endParaRPr>
          </a:p>
          <a:p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find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the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velocity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change:</a:t>
            </a:r>
          </a:p>
          <a:p>
            <a:r>
              <a:rPr lang="nl-NL" dirty="0">
                <a:solidFill>
                  <a:schemeClr val="accent1"/>
                </a:solidFill>
                <a:latin typeface="Frutiger LT Std 45 Light"/>
              </a:rPr>
              <a:t>	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changeVelocity</a:t>
            </a:r>
            <a:r>
              <a:rPr lang="en-US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= (1+bounceFactor)*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componentFactor</a:t>
            </a:r>
            <a:r>
              <a:rPr lang="en-US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collisionNormal</a:t>
            </a:r>
            <a:endParaRPr lang="en-US" sz="1500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calculate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totalInverseMass</a:t>
            </a:r>
            <a:endParaRPr lang="nl-NL" sz="2400" dirty="0">
              <a:solidFill>
                <a:schemeClr val="accent1"/>
              </a:solidFill>
              <a:latin typeface="Frutiger LT Std 45 Light"/>
            </a:endParaRPr>
          </a:p>
          <a:p>
            <a:r>
              <a:rPr lang="nl-NL" sz="1500" dirty="0">
                <a:solidFill>
                  <a:schemeClr val="accent1"/>
                </a:solidFill>
                <a:latin typeface="Frutiger LT Std 45 Light"/>
                <a:cs typeface="Consolas"/>
              </a:rPr>
              <a:t>	</a:t>
            </a:r>
            <a:r>
              <a:rPr lang="nl-NL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totalInverseMass</a:t>
            </a:r>
            <a:r>
              <a:rPr lang="nl-NL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nl-NL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this.inverseMass</a:t>
            </a:r>
            <a:r>
              <a:rPr lang="nl-NL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nl-NL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other.inverseMass</a:t>
            </a:r>
            <a:endParaRPr lang="nl-NL" sz="1500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calculate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changeVelocity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over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totalInverseMass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:</a:t>
            </a:r>
          </a:p>
          <a:p>
            <a:r>
              <a:rPr lang="nl-NL" sz="1500" dirty="0">
                <a:solidFill>
                  <a:schemeClr val="accent1"/>
                </a:solidFill>
                <a:latin typeface="Frutiger LT Std 45 Light"/>
                <a:cs typeface="Consolas"/>
              </a:rPr>
              <a:t>	</a:t>
            </a:r>
            <a:r>
              <a:rPr lang="nl-NL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changeVelocity</a:t>
            </a:r>
            <a:r>
              <a:rPr lang="nl-NL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nl-NL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changeVelocity</a:t>
            </a:r>
            <a:r>
              <a:rPr lang="nl-NL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/ </a:t>
            </a:r>
            <a:r>
              <a:rPr lang="nl-NL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totalInverseMass</a:t>
            </a:r>
            <a:endParaRPr lang="nl-NL" sz="1500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change the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velocities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proportional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to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 </a:t>
            </a:r>
            <a:r>
              <a:rPr lang="nl-NL" sz="2400" dirty="0" err="1">
                <a:solidFill>
                  <a:schemeClr val="accent1"/>
                </a:solidFill>
                <a:latin typeface="Frutiger LT Std 45 Light"/>
              </a:rPr>
              <a:t>inverseMass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</a:rPr>
              <a:t>:</a:t>
            </a:r>
          </a:p>
          <a:p>
            <a:r>
              <a:rPr lang="nl-NL" sz="1500" dirty="0">
                <a:solidFill>
                  <a:schemeClr val="accent1"/>
                </a:solidFill>
                <a:latin typeface="Frutiger LT Std 45 Light"/>
                <a:cs typeface="Consolas"/>
              </a:rPr>
              <a:t>	</a:t>
            </a:r>
            <a:r>
              <a:rPr lang="nl-NL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.velocity = 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this.velocity</a:t>
            </a:r>
            <a:r>
              <a:rPr lang="en-US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– 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changeVelocity</a:t>
            </a:r>
            <a:r>
              <a:rPr lang="en-US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this.inverseMass</a:t>
            </a:r>
            <a:endParaRPr lang="en-US" sz="1500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other.Velocity</a:t>
            </a:r>
            <a:r>
              <a:rPr lang="en-US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other.Velocity</a:t>
            </a:r>
            <a:r>
              <a:rPr lang="en-US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changeVelocity</a:t>
            </a:r>
            <a:r>
              <a:rPr lang="en-US" sz="15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5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other.inverseMass</a:t>
            </a:r>
            <a:endParaRPr lang="en-US" sz="1500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636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nl-NL" dirty="0"/>
              <a:t>Practical 5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2956110"/>
          </a:xfrm>
        </p:spPr>
        <p:txBody>
          <a:bodyPr>
            <a:normAutofit lnSpcReduction="10000"/>
          </a:bodyPr>
          <a:lstStyle/>
          <a:p>
            <a:r>
              <a:rPr lang="nl-NL" altLang="nl-NL" dirty="0"/>
              <a:t>Download the instructions for practical 5 from the VLO, build further on your solution for practical 5;</a:t>
            </a:r>
          </a:p>
          <a:p>
            <a:r>
              <a:rPr lang="en-US" altLang="nl-NL" dirty="0"/>
              <a:t>Make the following assignment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nl-NL" dirty="0"/>
              <a:t>Collision with inelastic bounce &amp;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nl-NL" dirty="0"/>
          </a:p>
          <a:p>
            <a:r>
              <a:rPr lang="en-US" altLang="nl-NL" dirty="0"/>
              <a:t>Hand in your report via VLO group assignments</a:t>
            </a:r>
          </a:p>
          <a:p>
            <a:r>
              <a:rPr lang="en-US" altLang="nl-NL" dirty="0"/>
              <a:t>before June 4</a:t>
            </a:r>
            <a:r>
              <a:rPr lang="en-US" altLang="nl-NL" baseline="30000" dirty="0"/>
              <a:t>th</a:t>
            </a:r>
            <a:r>
              <a:rPr lang="en-US" altLang="nl-NL" dirty="0"/>
              <a:t>, 23:00</a:t>
            </a:r>
            <a:endParaRPr lang="nl-NL" alt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69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5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Collisions, Inelastic Bounce, Mass</a:t>
            </a:r>
          </a:p>
          <a:p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063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60000" y="5672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Frutiger LT Std 45 Light"/>
              </a:rPr>
              <a:t>Inelastic bounces</a:t>
            </a:r>
            <a:endParaRPr lang="nl-NL" altLang="nl-NL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5651500" y="1844824"/>
            <a:ext cx="620" cy="36720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4644057" y="2564136"/>
            <a:ext cx="1008063" cy="1008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9" name="Line 8"/>
          <p:cNvSpPr>
            <a:spLocks noChangeShapeType="1"/>
          </p:cNvSpPr>
          <p:nvPr/>
        </p:nvSpPr>
        <p:spPr bwMode="auto">
          <a:xfrm>
            <a:off x="5651599" y="3068961"/>
            <a:ext cx="1512689" cy="12961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V="1">
            <a:off x="4283968" y="3068960"/>
            <a:ext cx="1368152" cy="12961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755576" y="2204864"/>
            <a:ext cx="26757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velocity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=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vel.x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+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vel.y</a:t>
            </a:r>
            <a:endParaRPr lang="en-US" sz="2000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755576" y="3748970"/>
            <a:ext cx="3159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velocity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= -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bF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*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vel.x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+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vel.y</a:t>
            </a:r>
            <a:endParaRPr lang="en-US" sz="2000" dirty="0">
              <a:solidFill>
                <a:schemeClr val="accent1"/>
              </a:solidFill>
              <a:latin typeface="Frutiger LT Std 45 Light"/>
            </a:endParaRPr>
          </a:p>
        </p:txBody>
      </p:sp>
      <p:cxnSp>
        <p:nvCxnSpPr>
          <p:cNvPr id="23" name="Straight Arrow Connector 22"/>
          <p:cNvCxnSpPr>
            <a:stCxn id="19" idx="1"/>
          </p:cNvCxnSpPr>
          <p:nvPr/>
        </p:nvCxnSpPr>
        <p:spPr bwMode="auto">
          <a:xfrm flipH="1">
            <a:off x="5651599" y="4365105"/>
            <a:ext cx="15126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4283968" y="4365104"/>
            <a:ext cx="1368153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Down Arrow 24"/>
          <p:cNvSpPr/>
          <p:nvPr/>
        </p:nvSpPr>
        <p:spPr bwMode="auto">
          <a:xfrm>
            <a:off x="1979712" y="2780928"/>
            <a:ext cx="216024" cy="86409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Std 45 Light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2859241" y="5693186"/>
            <a:ext cx="40703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velocity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=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velocity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– (1 +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bF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)*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vel.x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</a:t>
            </a:r>
            <a:endParaRPr lang="en-US" sz="2000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4067944" y="5589240"/>
            <a:ext cx="2736304" cy="57606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Std 45 Light"/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806528" y="4613066"/>
            <a:ext cx="3783665" cy="400110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bF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: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bounceFactor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, 0 &lt;= </a:t>
            </a:r>
            <a:r>
              <a:rPr lang="nl-NL" sz="2000" dirty="0" err="1">
                <a:solidFill>
                  <a:schemeClr val="accent1"/>
                </a:solidFill>
                <a:latin typeface="Frutiger LT Std 45 Light"/>
              </a:rPr>
              <a:t>bF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&lt;= 1</a:t>
            </a:r>
            <a:endParaRPr lang="en-US" sz="2000" dirty="0">
              <a:solidFill>
                <a:schemeClr val="accent1"/>
              </a:solidFill>
              <a:latin typeface="Frutiger LT Std 45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360000" y="474133"/>
            <a:ext cx="8229600" cy="1143000"/>
          </a:xfrm>
        </p:spPr>
        <p:txBody>
          <a:bodyPr/>
          <a:lstStyle/>
          <a:p>
            <a:r>
              <a:rPr lang="nl-NL" dirty="0">
                <a:latin typeface="Frutiger LT Std 45 Light"/>
              </a:rPr>
              <a:t>Inelastic bounce on line</a:t>
            </a:r>
            <a:endParaRPr lang="en-US" altLang="nl-NL" dirty="0">
              <a:latin typeface="Frutiger LT Std 45 Light"/>
            </a:endParaRPr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63" y="1795463"/>
            <a:ext cx="4668837" cy="506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6792664" y="4941888"/>
            <a:ext cx="19111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 dirty="0" err="1">
                <a:latin typeface="Frutiger LT Std 45 Light"/>
              </a:rPr>
              <a:t>vproj</a:t>
            </a:r>
            <a:r>
              <a:rPr lang="nl-NL" sz="2000" dirty="0">
                <a:latin typeface="Frutiger LT Std 45 Light"/>
              </a:rPr>
              <a:t> = (</a:t>
            </a:r>
            <a:r>
              <a:rPr lang="nl-NL" sz="2000" u="sng" dirty="0">
                <a:latin typeface="Frutiger LT Std 45 Light"/>
              </a:rPr>
              <a:t>v</a:t>
            </a:r>
            <a:r>
              <a:rPr lang="nl-NL" sz="2000" dirty="0">
                <a:latin typeface="Frutiger LT Std 45 Light"/>
              </a:rPr>
              <a:t> </a:t>
            </a:r>
            <a:r>
              <a:rPr lang="en-US" sz="2000" dirty="0">
                <a:latin typeface="Frutiger LT Std 45 Light"/>
              </a:rPr>
              <a:t>· </a:t>
            </a:r>
            <a:r>
              <a:rPr lang="en-US" sz="2000" u="sng" dirty="0">
                <a:latin typeface="Frutiger LT Std 45 Light"/>
              </a:rPr>
              <a:t>n</a:t>
            </a:r>
            <a:r>
              <a:rPr lang="en-US" sz="2000" dirty="0">
                <a:latin typeface="Frutiger LT Std 45 Light"/>
              </a:rPr>
              <a:t>) </a:t>
            </a:r>
            <a:r>
              <a:rPr lang="en-US" sz="2000" u="sng" dirty="0">
                <a:latin typeface="Frutiger LT Std 45 Light"/>
              </a:rPr>
              <a:t>n</a:t>
            </a:r>
            <a:endParaRPr lang="en-US" sz="2000" dirty="0">
              <a:latin typeface="Frutiger LT Std 45 Light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1908175" y="4868863"/>
            <a:ext cx="30444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 dirty="0" err="1">
                <a:latin typeface="Frutiger LT Std 45 Light"/>
              </a:rPr>
              <a:t>vnew</a:t>
            </a:r>
            <a:r>
              <a:rPr lang="nl-NL" sz="2000" dirty="0">
                <a:latin typeface="Frutiger LT Std 45 Light"/>
              </a:rPr>
              <a:t> = </a:t>
            </a:r>
            <a:r>
              <a:rPr lang="nl-NL" sz="2000" u="sng" dirty="0">
                <a:latin typeface="Frutiger LT Std 45 Light"/>
              </a:rPr>
              <a:t>v</a:t>
            </a:r>
            <a:r>
              <a:rPr lang="nl-NL" sz="2000" dirty="0">
                <a:latin typeface="Frutiger LT Std 45 Light"/>
              </a:rPr>
              <a:t> – (1 + </a:t>
            </a:r>
            <a:r>
              <a:rPr lang="nl-NL" sz="2000" dirty="0" err="1">
                <a:latin typeface="Frutiger LT Std 45 Light"/>
              </a:rPr>
              <a:t>bF</a:t>
            </a:r>
            <a:r>
              <a:rPr lang="nl-NL" sz="2000" dirty="0">
                <a:latin typeface="Frutiger LT Std 45 Light"/>
              </a:rPr>
              <a:t>)*</a:t>
            </a:r>
            <a:r>
              <a:rPr lang="nl-NL" sz="2000" u="sng" dirty="0" err="1">
                <a:latin typeface="Frutiger LT Std 45 Light"/>
              </a:rPr>
              <a:t>vproj</a:t>
            </a:r>
            <a:endParaRPr lang="en-US" sz="2000" dirty="0">
              <a:latin typeface="Frutiger LT Std 45 Light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323850" y="3284538"/>
            <a:ext cx="3844322" cy="46166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u="sng" dirty="0" err="1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vnew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 = </a:t>
            </a:r>
            <a:r>
              <a:rPr lang="nl-NL" sz="2400" u="sng" dirty="0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v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 – (1+bF)*(</a:t>
            </a:r>
            <a:r>
              <a:rPr lang="nl-NL" sz="2400" u="sng" dirty="0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v</a:t>
            </a:r>
            <a:r>
              <a:rPr lang="nl-NL" sz="2400" dirty="0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· </a:t>
            </a:r>
            <a:r>
              <a:rPr lang="en-US" sz="2400" u="sng" dirty="0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n</a:t>
            </a:r>
            <a:r>
              <a:rPr lang="en-US" sz="2400" dirty="0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) </a:t>
            </a:r>
            <a:r>
              <a:rPr lang="en-US" sz="2400" u="sng" dirty="0">
                <a:solidFill>
                  <a:schemeClr val="accent1"/>
                </a:solidFill>
                <a:latin typeface="Frutiger LT Std 45 Light"/>
                <a:cs typeface="Raavi" pitchFamily="34" charset="0"/>
              </a:rPr>
              <a:t>n</a:t>
            </a:r>
            <a:endParaRPr lang="en-US" sz="2400" dirty="0">
              <a:solidFill>
                <a:schemeClr val="accent1"/>
              </a:solidFill>
              <a:latin typeface="Frutiger LT Std 45 Light"/>
              <a:cs typeface="Raavi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403648" y="3212976"/>
            <a:ext cx="2664296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Std 45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5656" y="393305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Frutiger LT Std 45 Light"/>
              </a:rPr>
              <a:t>velocity change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250825" y="1844675"/>
            <a:ext cx="33457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u="sng" dirty="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: velocity before bounce</a:t>
            </a:r>
          </a:p>
          <a:p>
            <a:r>
              <a:rPr lang="nl-NL" sz="2000" u="sng" dirty="0">
                <a:solidFill>
                  <a:schemeClr val="accent1"/>
                </a:solidFill>
                <a:latin typeface="Frutiger LT Std 45 Light"/>
              </a:rPr>
              <a:t>n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: normalized normalvector</a:t>
            </a:r>
          </a:p>
          <a:p>
            <a:r>
              <a:rPr lang="nl-NL" sz="2000" u="sng" dirty="0">
                <a:solidFill>
                  <a:schemeClr val="accent1"/>
                </a:solidFill>
                <a:latin typeface="Frutiger LT Std 45 Light"/>
              </a:rPr>
              <a:t>vproj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: projection of </a:t>
            </a:r>
            <a:r>
              <a:rPr lang="nl-NL" sz="2000" u="sng" dirty="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onto </a:t>
            </a:r>
            <a:r>
              <a:rPr lang="nl-NL" sz="2000" u="sng" dirty="0">
                <a:solidFill>
                  <a:schemeClr val="accent1"/>
                </a:solidFill>
                <a:latin typeface="Frutiger LT Std 45 Light"/>
              </a:rPr>
              <a:t>n</a:t>
            </a:r>
            <a:endParaRPr lang="nl-NL" sz="2000" dirty="0">
              <a:solidFill>
                <a:schemeClr val="accent1"/>
              </a:solidFill>
              <a:latin typeface="Frutiger LT Std 45 Light"/>
            </a:endParaRPr>
          </a:p>
          <a:p>
            <a:r>
              <a:rPr lang="nl-NL" sz="2000" u="sng" dirty="0">
                <a:solidFill>
                  <a:schemeClr val="accent1"/>
                </a:solidFill>
                <a:latin typeface="Frutiger LT Std 45 Light"/>
              </a:rPr>
              <a:t>vnew</a:t>
            </a:r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 : velocity after bounce</a:t>
            </a:r>
            <a:endParaRPr lang="en-US" sz="2000" u="sng" dirty="0">
              <a:solidFill>
                <a:schemeClr val="accent1"/>
              </a:solidFill>
              <a:latin typeface="Frutiger LT Std 45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73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60000" y="584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 mass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3" b="100000" l="9961" r="8989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7997" y="2901744"/>
            <a:ext cx="1752195" cy="13141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00" b="88967" l="10000" r="954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4448" y="2836690"/>
            <a:ext cx="1584176" cy="1584176"/>
          </a:xfrm>
          <a:prstGeom prst="rect">
            <a:avLst/>
          </a:prstGeom>
        </p:spPr>
      </p:pic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3347864" y="3252492"/>
            <a:ext cx="804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latin typeface="Source Sans Pro"/>
              </a:rPr>
              <a:t>mass1</a:t>
            </a:r>
            <a:endParaRPr lang="en-US">
              <a:latin typeface="Source Sans Pro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5041776" y="3252492"/>
            <a:ext cx="802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solidFill>
                  <a:schemeClr val="bg1"/>
                </a:solidFill>
                <a:latin typeface="Source Sans Pro"/>
              </a:rPr>
              <a:t>mass2</a:t>
            </a:r>
            <a:endParaRPr lang="en-US">
              <a:solidFill>
                <a:schemeClr val="bg1"/>
              </a:solidFill>
              <a:latin typeface="Source Sans Pr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97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60000" y="575733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accent1"/>
                </a:solidFill>
                <a:latin typeface="Frutiger LT Std 45 Light"/>
              </a:rPr>
              <a:t>Momentum</a:t>
            </a:r>
            <a:endParaRPr lang="nl-NL" altLang="nl-NL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187450" y="2181225"/>
            <a:ext cx="53078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How hard is it to stop an object?</a:t>
            </a:r>
          </a:p>
          <a:p>
            <a:r>
              <a:rPr lang="nl-NL" sz="2000" dirty="0">
                <a:solidFill>
                  <a:schemeClr val="accent1"/>
                </a:solidFill>
                <a:latin typeface="Frutiger LT Std 45 Light"/>
              </a:rPr>
              <a:t>More velocity and more mass make it harder:</a:t>
            </a:r>
            <a:endParaRPr lang="en-US" sz="2000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484438" y="3141663"/>
            <a:ext cx="1223466" cy="46166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u="sng" dirty="0">
                <a:latin typeface="Frutiger LT Std 45 Light"/>
              </a:rPr>
              <a:t>p</a:t>
            </a:r>
            <a:r>
              <a:rPr lang="nl-NL" sz="2400" dirty="0">
                <a:latin typeface="Frutiger LT Std 45 Light"/>
              </a:rPr>
              <a:t> = m∙</a:t>
            </a:r>
            <a:r>
              <a:rPr lang="nl-NL" sz="2400" u="sng" dirty="0">
                <a:latin typeface="Frutiger LT Std 45 Light"/>
              </a:rPr>
              <a:t>v</a:t>
            </a:r>
            <a:endParaRPr lang="en-US" sz="2400" u="sng" dirty="0">
              <a:latin typeface="Frutiger LT Std 45 Light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187450" y="4005263"/>
            <a:ext cx="52389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Momentum is a vector parallel to the velocity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258888" y="4797425"/>
            <a:ext cx="4227439" cy="40011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Law of Conservation of Momentum: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411413" y="5373688"/>
            <a:ext cx="482488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Total momentum of a system after collision is the same as before collision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921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60000" y="575733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/>
              <a:t>Kinetic Energy</a:t>
            </a:r>
            <a:endParaRPr lang="nl-NL" altLang="nl-NL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187450" y="2181225"/>
            <a:ext cx="58496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How much action can an object perform?</a:t>
            </a:r>
          </a:p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More velocity and more mass give it more energy: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484438" y="3068638"/>
            <a:ext cx="2087562" cy="46166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latin typeface="Frutiger LT Std 45 Light"/>
              </a:rPr>
              <a:t>KE = ½∙m∙|</a:t>
            </a:r>
            <a:r>
              <a:rPr lang="nl-NL" sz="2400" u="sng" dirty="0">
                <a:latin typeface="Frutiger LT Std 45 Light"/>
              </a:rPr>
              <a:t>v</a:t>
            </a:r>
            <a:r>
              <a:rPr lang="nl-NL" sz="2400" dirty="0">
                <a:latin typeface="Frutiger LT Std 45 Light"/>
              </a:rPr>
              <a:t>|</a:t>
            </a:r>
            <a:r>
              <a:rPr lang="nl-NL" sz="2400" baseline="30000" dirty="0">
                <a:latin typeface="Frutiger LT Std 45 Light"/>
              </a:rPr>
              <a:t>2</a:t>
            </a:r>
            <a:endParaRPr lang="en-US" sz="2400" dirty="0">
              <a:latin typeface="Frutiger LT Std 45 Light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187450" y="3789363"/>
            <a:ext cx="66246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Note: Kinetic Energy is not a vector, but an amount</a:t>
            </a:r>
            <a:br>
              <a:rPr lang="nl-NL" sz="2000">
                <a:solidFill>
                  <a:schemeClr val="accent1"/>
                </a:solidFill>
                <a:latin typeface="Frutiger LT Std 45 Light"/>
              </a:rPr>
            </a:br>
            <a:r>
              <a:rPr lang="nl-NL" sz="2000">
                <a:solidFill>
                  <a:schemeClr val="accent1"/>
                </a:solidFill>
                <a:latin typeface="Frutiger LT Std 45 Light"/>
              </a:rPr>
              <a:t>(using the length of the velocity vector)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258888" y="4797425"/>
            <a:ext cx="3759362" cy="40011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Law of Conservation of Energy: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2411413" y="5373688"/>
            <a:ext cx="43208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accent1"/>
                </a:solidFill>
                <a:latin typeface="Frutiger LT Std 45 Light"/>
              </a:rPr>
              <a:t>Total Energy of a system after collision is the same as before collision</a:t>
            </a:r>
            <a:endParaRPr lang="en-US" sz="2000">
              <a:solidFill>
                <a:schemeClr val="accent1"/>
              </a:solidFill>
              <a:latin typeface="Frutiger LT Std 45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921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062" y="4663296"/>
            <a:ext cx="1752195" cy="131414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441286" y="4577922"/>
            <a:ext cx="1481787" cy="1584176"/>
            <a:chOff x="1074088" y="641008"/>
            <a:chExt cx="1481787" cy="15841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r="7279"/>
            <a:stretch/>
          </p:blipFill>
          <p:spPr>
            <a:xfrm>
              <a:off x="1074088" y="641008"/>
              <a:ext cx="1468864" cy="1584176"/>
            </a:xfrm>
            <a:prstGeom prst="rect">
              <a:avLst/>
            </a:prstGeom>
          </p:spPr>
        </p:pic>
        <p:sp>
          <p:nvSpPr>
            <p:cNvPr id="13" name="Oval 2"/>
            <p:cNvSpPr>
              <a:spLocks noChangeArrowheads="1"/>
            </p:cNvSpPr>
            <p:nvPr/>
          </p:nvSpPr>
          <p:spPr bwMode="auto">
            <a:xfrm>
              <a:off x="1258888" y="765175"/>
              <a:ext cx="1296987" cy="1223963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nl-NL">
                <a:latin typeface="Source Sans Pro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822" y="3014066"/>
            <a:ext cx="1752195" cy="131414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161366" y="2928692"/>
            <a:ext cx="1481787" cy="1584176"/>
            <a:chOff x="1074088" y="641008"/>
            <a:chExt cx="1481787" cy="158417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r="7279"/>
            <a:stretch/>
          </p:blipFill>
          <p:spPr>
            <a:xfrm>
              <a:off x="1074088" y="641008"/>
              <a:ext cx="1468864" cy="1584176"/>
            </a:xfrm>
            <a:prstGeom prst="rect">
              <a:avLst/>
            </a:prstGeom>
          </p:spPr>
        </p:pic>
        <p:sp>
          <p:nvSpPr>
            <p:cNvPr id="17" name="Oval 2"/>
            <p:cNvSpPr>
              <a:spLocks noChangeArrowheads="1"/>
            </p:cNvSpPr>
            <p:nvPr/>
          </p:nvSpPr>
          <p:spPr bwMode="auto">
            <a:xfrm>
              <a:off x="1258888" y="765175"/>
              <a:ext cx="1296987" cy="1223963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nl-NL">
                <a:latin typeface="Source Sans Pro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26" y="1357882"/>
            <a:ext cx="1752195" cy="131414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00238" y="1292828"/>
            <a:ext cx="1584176" cy="1584176"/>
            <a:chOff x="1074088" y="641008"/>
            <a:chExt cx="1584176" cy="158417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088" y="641008"/>
              <a:ext cx="1584176" cy="1584176"/>
            </a:xfrm>
            <a:prstGeom prst="rect">
              <a:avLst/>
            </a:prstGeom>
          </p:spPr>
        </p:pic>
        <p:sp>
          <p:nvSpPr>
            <p:cNvPr id="26" name="Oval 2"/>
            <p:cNvSpPr>
              <a:spLocks noChangeArrowheads="1"/>
            </p:cNvSpPr>
            <p:nvPr/>
          </p:nvSpPr>
          <p:spPr bwMode="auto">
            <a:xfrm>
              <a:off x="1258888" y="765175"/>
              <a:ext cx="1296987" cy="1223963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nl-NL">
                <a:latin typeface="Source Sans Pro"/>
              </a:endParaRPr>
            </a:p>
          </p:txBody>
        </p:sp>
      </p:grpSp>
      <p:sp>
        <p:nvSpPr>
          <p:cNvPr id="27" name="Line 3"/>
          <p:cNvSpPr>
            <a:spLocks noChangeShapeType="1"/>
          </p:cNvSpPr>
          <p:nvPr/>
        </p:nvSpPr>
        <p:spPr bwMode="auto">
          <a:xfrm rot="1523385" flipV="1">
            <a:off x="1978788" y="1634483"/>
            <a:ext cx="1804987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Source Sans Pro"/>
            </a:endParaRP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2769363" y="1632895"/>
            <a:ext cx="10525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latin typeface="Source Sans Pro"/>
              </a:rPr>
              <a:t>velocity1</a:t>
            </a:r>
            <a:endParaRPr lang="en-US">
              <a:latin typeface="Source Sans Pro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1473814" y="1586188"/>
            <a:ext cx="728662" cy="4064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latin typeface="Source Sans Pro"/>
              </a:rPr>
              <a:t>ball1</a:t>
            </a:r>
            <a:endParaRPr lang="en-US" sz="2000">
              <a:latin typeface="Source Sans Pro"/>
            </a:endParaRPr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 rot="1523385" flipV="1">
            <a:off x="6082475" y="4926934"/>
            <a:ext cx="1804988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Source Sans Pro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7213627" y="4926934"/>
            <a:ext cx="380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latin typeface="Source Sans Pro"/>
              </a:rPr>
              <a:t>??</a:t>
            </a:r>
            <a:endParaRPr lang="en-US">
              <a:latin typeface="Source Sans Pro"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2913825" y="4855497"/>
            <a:ext cx="728663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latin typeface="Source Sans Pro"/>
              </a:rPr>
              <a:t>ball1</a:t>
            </a:r>
            <a:endParaRPr lang="en-US" sz="2000">
              <a:latin typeface="Source Sans Pro"/>
            </a:endParaRPr>
          </a:p>
        </p:txBody>
      </p: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6225350" y="1592478"/>
            <a:ext cx="713005" cy="40011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bg1"/>
                </a:solidFill>
                <a:latin typeface="Source Sans Pro"/>
              </a:rPr>
              <a:t>ball2</a:t>
            </a:r>
            <a:endParaRPr lang="en-US" sz="2000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5650675" y="4855794"/>
            <a:ext cx="7130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bg1"/>
                </a:solidFill>
                <a:latin typeface="Source Sans Pro"/>
              </a:rPr>
              <a:t>ball2</a:t>
            </a:r>
            <a:endParaRPr lang="en-US" sz="2000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 rot="1523385" flipV="1">
            <a:off x="5409375" y="1788470"/>
            <a:ext cx="1139825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Source Sans Pro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4569588" y="1632895"/>
            <a:ext cx="1056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latin typeface="Source Sans Pro"/>
              </a:rPr>
              <a:t>velocity2</a:t>
            </a:r>
            <a:endParaRPr lang="en-US">
              <a:latin typeface="Source Sans Pro"/>
            </a:endParaRPr>
          </a:p>
        </p:txBody>
      </p:sp>
      <p:sp>
        <p:nvSpPr>
          <p:cNvPr id="37" name="Line 16"/>
          <p:cNvSpPr>
            <a:spLocks noChangeShapeType="1"/>
          </p:cNvSpPr>
          <p:nvPr/>
        </p:nvSpPr>
        <p:spPr bwMode="auto">
          <a:xfrm rot="1523385" flipV="1">
            <a:off x="2096263" y="5082509"/>
            <a:ext cx="1139825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Source Sans Pro"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2101059" y="4927802"/>
            <a:ext cx="380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latin typeface="Source Sans Pro"/>
              </a:rPr>
              <a:t>??</a:t>
            </a:r>
            <a:endParaRPr lang="en-US">
              <a:latin typeface="Source Sans Pro"/>
            </a:endParaRPr>
          </a:p>
        </p:txBody>
      </p:sp>
      <p:sp>
        <p:nvSpPr>
          <p:cNvPr id="39" name="Text Box 20"/>
          <p:cNvSpPr txBox="1">
            <a:spLocks noChangeArrowheads="1"/>
          </p:cNvSpPr>
          <p:nvPr/>
        </p:nvSpPr>
        <p:spPr bwMode="auto">
          <a:xfrm>
            <a:off x="3625471" y="3235418"/>
            <a:ext cx="728663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latin typeface="Source Sans Pro"/>
              </a:rPr>
              <a:t>ball1</a:t>
            </a:r>
            <a:endParaRPr lang="en-US" sz="2000">
              <a:latin typeface="Source Sans Pro"/>
            </a:endParaRPr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4937273" y="3241708"/>
            <a:ext cx="7130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>
                <a:solidFill>
                  <a:schemeClr val="bg1"/>
                </a:solidFill>
                <a:latin typeface="Source Sans Pro"/>
              </a:rPr>
              <a:t>ball2</a:t>
            </a:r>
            <a:endParaRPr lang="en-US" sz="2000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41" name="Text Box 24"/>
          <p:cNvSpPr txBox="1">
            <a:spLocks noChangeArrowheads="1"/>
          </p:cNvSpPr>
          <p:nvPr/>
        </p:nvSpPr>
        <p:spPr bwMode="auto">
          <a:xfrm>
            <a:off x="1461039" y="2129650"/>
            <a:ext cx="804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latin typeface="Source Sans Pro"/>
              </a:rPr>
              <a:t>mass1</a:t>
            </a:r>
            <a:endParaRPr lang="en-US">
              <a:latin typeface="Source Sans Pro"/>
            </a:endParaRPr>
          </a:p>
        </p:txBody>
      </p:sp>
      <p:sp>
        <p:nvSpPr>
          <p:cNvPr id="42" name="Text Box 25"/>
          <p:cNvSpPr txBox="1">
            <a:spLocks noChangeArrowheads="1"/>
          </p:cNvSpPr>
          <p:nvPr/>
        </p:nvSpPr>
        <p:spPr bwMode="auto">
          <a:xfrm>
            <a:off x="6154334" y="2129650"/>
            <a:ext cx="802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solidFill>
                  <a:schemeClr val="bg1"/>
                </a:solidFill>
                <a:latin typeface="Source Sans Pro"/>
              </a:rPr>
              <a:t>mass2</a:t>
            </a:r>
            <a:endParaRPr lang="en-US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 rot="1523385" flipV="1">
            <a:off x="5969608" y="1925657"/>
            <a:ext cx="585477" cy="27787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med"/>
            <a:tailEnd type="non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Source Sans Pro"/>
            </a:endParaRPr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rot="1523385" flipV="1">
            <a:off x="6041615" y="5204237"/>
            <a:ext cx="585477" cy="27787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med"/>
            <a:tailEnd type="non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Source Sans Pr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921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60000" y="57573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accent1"/>
                </a:solidFill>
                <a:latin typeface="Frutiger LT Std 45 Light"/>
              </a:rPr>
              <a:t>Colliding balls, </a:t>
            </a:r>
            <a:br>
              <a:rPr lang="nl-NL" dirty="0">
                <a:solidFill>
                  <a:schemeClr val="accent1"/>
                </a:solidFill>
                <a:latin typeface="Frutiger LT Std 45 Light"/>
              </a:rPr>
            </a:br>
            <a:r>
              <a:rPr lang="nl-NL" dirty="0">
                <a:solidFill>
                  <a:schemeClr val="accent1"/>
                </a:solidFill>
                <a:latin typeface="Frutiger LT Std 45 Light"/>
              </a:rPr>
              <a:t>different mass</a:t>
            </a:r>
            <a:endParaRPr lang="nl-NL" altLang="nl-NL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1116013" y="2133600"/>
            <a:ext cx="55178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dirty="0">
                <a:solidFill>
                  <a:schemeClr val="accent1"/>
                </a:solidFill>
                <a:latin typeface="Frutiger LT Std 45 Light"/>
              </a:rPr>
              <a:t>ball1 with mass m</a:t>
            </a:r>
            <a:r>
              <a:rPr lang="nl-NL" baseline="-25000" dirty="0">
                <a:solidFill>
                  <a:schemeClr val="accent1"/>
                </a:solidFill>
                <a:latin typeface="Frutiger LT Std 45 Light"/>
              </a:rPr>
              <a:t>1</a:t>
            </a:r>
            <a:r>
              <a:rPr lang="nl-NL" dirty="0">
                <a:solidFill>
                  <a:schemeClr val="accent1"/>
                </a:solidFill>
                <a:latin typeface="Frutiger LT Std 45 Light"/>
              </a:rPr>
              <a:t> and velocity 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baseline="-25000" dirty="0">
                <a:solidFill>
                  <a:schemeClr val="accent1"/>
                </a:solidFill>
                <a:latin typeface="Frutiger LT Std 45 Light"/>
              </a:rPr>
              <a:t>1,pre</a:t>
            </a:r>
            <a:r>
              <a:rPr lang="nl-NL" dirty="0">
                <a:solidFill>
                  <a:schemeClr val="accent1"/>
                </a:solidFill>
                <a:latin typeface="Frutiger LT Std 45 Light"/>
              </a:rPr>
              <a:t> before collision</a:t>
            </a:r>
          </a:p>
          <a:p>
            <a:r>
              <a:rPr lang="nl-NL" dirty="0">
                <a:solidFill>
                  <a:schemeClr val="accent1"/>
                </a:solidFill>
                <a:latin typeface="Frutiger LT Std 45 Light"/>
              </a:rPr>
              <a:t>and velocity 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baseline="-25000" dirty="0">
                <a:solidFill>
                  <a:schemeClr val="accent1"/>
                </a:solidFill>
                <a:latin typeface="Frutiger LT Std 45 Light"/>
              </a:rPr>
              <a:t>1,post</a:t>
            </a:r>
            <a:r>
              <a:rPr lang="nl-NL" dirty="0">
                <a:solidFill>
                  <a:schemeClr val="accent1"/>
                </a:solidFill>
                <a:latin typeface="Frutiger LT Std 45 Light"/>
              </a:rPr>
              <a:t> after collision</a:t>
            </a:r>
            <a:endParaRPr lang="en-US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1116013" y="2997200"/>
            <a:ext cx="55178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dirty="0">
                <a:solidFill>
                  <a:schemeClr val="accent1"/>
                </a:solidFill>
                <a:latin typeface="Frutiger LT Std 45 Light"/>
              </a:rPr>
              <a:t>ball2 with mass m</a:t>
            </a:r>
            <a:r>
              <a:rPr lang="nl-NL" baseline="-25000" dirty="0">
                <a:solidFill>
                  <a:schemeClr val="accent1"/>
                </a:solidFill>
                <a:latin typeface="Frutiger LT Std 45 Light"/>
              </a:rPr>
              <a:t>2</a:t>
            </a:r>
            <a:r>
              <a:rPr lang="nl-NL" dirty="0">
                <a:solidFill>
                  <a:schemeClr val="accent1"/>
                </a:solidFill>
                <a:latin typeface="Frutiger LT Std 45 Light"/>
              </a:rPr>
              <a:t> and velocity 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baseline="-25000" dirty="0">
                <a:solidFill>
                  <a:schemeClr val="accent1"/>
                </a:solidFill>
                <a:latin typeface="Frutiger LT Std 45 Light"/>
              </a:rPr>
              <a:t>2,pre</a:t>
            </a:r>
            <a:r>
              <a:rPr lang="nl-NL" dirty="0">
                <a:solidFill>
                  <a:schemeClr val="accent1"/>
                </a:solidFill>
                <a:latin typeface="Frutiger LT Std 45 Light"/>
              </a:rPr>
              <a:t> before collision</a:t>
            </a:r>
          </a:p>
          <a:p>
            <a:r>
              <a:rPr lang="nl-NL" dirty="0">
                <a:solidFill>
                  <a:schemeClr val="accent1"/>
                </a:solidFill>
                <a:latin typeface="Frutiger LT Std 45 Light"/>
              </a:rPr>
              <a:t>velocity </a:t>
            </a:r>
            <a:r>
              <a:rPr lang="en-US" dirty="0">
                <a:solidFill>
                  <a:schemeClr val="accent1"/>
                </a:solidFill>
                <a:latin typeface="Frutiger LT Std 45 Light"/>
              </a:rPr>
              <a:t>v</a:t>
            </a:r>
            <a:r>
              <a:rPr lang="en-US" baseline="-25000" dirty="0">
                <a:solidFill>
                  <a:schemeClr val="accent1"/>
                </a:solidFill>
                <a:latin typeface="Frutiger LT Std 45 Light"/>
              </a:rPr>
              <a:t>2,post</a:t>
            </a:r>
            <a:r>
              <a:rPr lang="nl-NL" dirty="0">
                <a:solidFill>
                  <a:schemeClr val="accent1"/>
                </a:solidFill>
                <a:latin typeface="Frutiger LT Std 45 Light"/>
              </a:rPr>
              <a:t> after collision</a:t>
            </a:r>
            <a:endParaRPr lang="en-US" dirty="0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1187450" y="3860800"/>
            <a:ext cx="3826689" cy="36933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solidFill>
                  <a:schemeClr val="accent1"/>
                </a:solidFill>
                <a:latin typeface="Frutiger LT Std 45 Light"/>
              </a:rPr>
              <a:t>Law of Conservation of Momentum: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527175" y="4460875"/>
            <a:ext cx="49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∙</a:t>
            </a:r>
            <a:r>
              <a:rPr lang="en-US" dirty="0">
                <a:latin typeface="Frutiger LT Std 45 Light"/>
              </a:rPr>
              <a:t> v</a:t>
            </a:r>
            <a:r>
              <a:rPr lang="en-US" baseline="-25000" dirty="0">
                <a:latin typeface="Frutiger LT Std 45 Light"/>
              </a:rPr>
              <a:t>1,post</a:t>
            </a:r>
            <a:r>
              <a:rPr lang="en-US" dirty="0">
                <a:latin typeface="Frutiger LT Std 45 Light"/>
              </a:rPr>
              <a:t> + m</a:t>
            </a:r>
            <a:r>
              <a:rPr lang="en-US" baseline="-25000" dirty="0">
                <a:latin typeface="Frutiger LT Std 45 Light"/>
              </a:rPr>
              <a:t>2</a:t>
            </a:r>
            <a:r>
              <a:rPr lang="en-US" dirty="0">
                <a:latin typeface="Frutiger LT Std 45 Light"/>
              </a:rPr>
              <a:t> </a:t>
            </a:r>
            <a:r>
              <a:rPr lang="nl-NL" dirty="0">
                <a:latin typeface="Frutiger LT Std 45 Light"/>
              </a:rPr>
              <a:t>∙</a:t>
            </a:r>
            <a:r>
              <a:rPr lang="en-US" dirty="0">
                <a:latin typeface="Frutiger LT Std 45 Light"/>
              </a:rPr>
              <a:t> v</a:t>
            </a:r>
            <a:r>
              <a:rPr lang="en-US" baseline="-25000" dirty="0">
                <a:latin typeface="Frutiger LT Std 45 Light"/>
              </a:rPr>
              <a:t>2,post</a:t>
            </a:r>
            <a:r>
              <a:rPr lang="en-US" dirty="0">
                <a:latin typeface="Frutiger LT Std 45 Light"/>
              </a:rPr>
              <a:t> = </a:t>
            </a:r>
            <a:r>
              <a:rPr lang="nl-NL" dirty="0">
                <a:latin typeface="Frutiger LT Std 45 Light"/>
              </a:rPr>
              <a:t>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 ∙</a:t>
            </a:r>
            <a:r>
              <a:rPr lang="en-US" dirty="0">
                <a:latin typeface="Frutiger LT Std 45 Light"/>
              </a:rPr>
              <a:t> v</a:t>
            </a:r>
            <a:r>
              <a:rPr lang="en-US" baseline="-25000" dirty="0">
                <a:latin typeface="Frutiger LT Std 45 Light"/>
              </a:rPr>
              <a:t>1,pre</a:t>
            </a:r>
            <a:r>
              <a:rPr lang="en-US" dirty="0">
                <a:latin typeface="Frutiger LT Std 45 Light"/>
              </a:rPr>
              <a:t> + m</a:t>
            </a:r>
            <a:r>
              <a:rPr lang="en-US" baseline="-25000" dirty="0">
                <a:latin typeface="Frutiger LT Std 45 Light"/>
              </a:rPr>
              <a:t>2</a:t>
            </a:r>
            <a:r>
              <a:rPr lang="en-US" dirty="0">
                <a:latin typeface="Frutiger LT Std 45 Light"/>
              </a:rPr>
              <a:t> </a:t>
            </a:r>
            <a:r>
              <a:rPr lang="nl-NL" dirty="0">
                <a:latin typeface="Frutiger LT Std 45 Light"/>
              </a:rPr>
              <a:t>∙</a:t>
            </a:r>
            <a:r>
              <a:rPr lang="en-US" dirty="0">
                <a:latin typeface="Frutiger LT Std 45 Light"/>
              </a:rPr>
              <a:t> v</a:t>
            </a:r>
            <a:r>
              <a:rPr lang="en-US" baseline="-25000" dirty="0">
                <a:latin typeface="Frutiger LT Std 45 Light"/>
              </a:rPr>
              <a:t>2,pre</a:t>
            </a:r>
            <a:r>
              <a:rPr lang="en-US" dirty="0">
                <a:latin typeface="Frutiger LT Std 45 Light"/>
              </a:rPr>
              <a:t> 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187450" y="5084763"/>
            <a:ext cx="3403496" cy="36933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>
                <a:solidFill>
                  <a:schemeClr val="accent1"/>
                </a:solidFill>
                <a:latin typeface="Frutiger LT Std 45 Light"/>
              </a:rPr>
              <a:t>Law of Conservation of Energy: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2124075" y="5661025"/>
            <a:ext cx="3518912" cy="7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spcAft>
                <a:spcPct val="35000"/>
              </a:spcAft>
              <a:tabLst>
                <a:tab pos="355600" algn="l"/>
              </a:tabLst>
            </a:pPr>
            <a:r>
              <a:rPr lang="nl-NL" dirty="0">
                <a:latin typeface="Frutiger LT Std 45 Light"/>
              </a:rPr>
              <a:t>	½∙m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∙|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1,post</a:t>
            </a:r>
            <a:r>
              <a:rPr lang="nl-NL" dirty="0">
                <a:latin typeface="Frutiger LT Std 45 Light"/>
              </a:rPr>
              <a:t>|</a:t>
            </a:r>
            <a:r>
              <a:rPr lang="nl-NL" baseline="30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 + ½∙m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∙|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2,post</a:t>
            </a:r>
            <a:r>
              <a:rPr lang="nl-NL" dirty="0">
                <a:latin typeface="Frutiger LT Std 45 Light"/>
              </a:rPr>
              <a:t>|</a:t>
            </a:r>
            <a:r>
              <a:rPr lang="nl-NL" baseline="30000" dirty="0">
                <a:latin typeface="Frutiger LT Std 45 Light"/>
              </a:rPr>
              <a:t>2</a:t>
            </a:r>
            <a:endParaRPr lang="nl-NL" dirty="0">
              <a:latin typeface="Frutiger LT Std 45 Light"/>
            </a:endParaRPr>
          </a:p>
          <a:p>
            <a:pPr>
              <a:spcAft>
                <a:spcPct val="35000"/>
              </a:spcAft>
              <a:tabLst>
                <a:tab pos="355600" algn="l"/>
              </a:tabLst>
            </a:pPr>
            <a:r>
              <a:rPr lang="nl-NL" dirty="0">
                <a:latin typeface="Frutiger LT Std 45 Light"/>
              </a:rPr>
              <a:t>=	½∙m</a:t>
            </a:r>
            <a:r>
              <a:rPr lang="nl-NL" baseline="-25000" dirty="0">
                <a:latin typeface="Frutiger LT Std 45 Light"/>
              </a:rPr>
              <a:t>1</a:t>
            </a:r>
            <a:r>
              <a:rPr lang="nl-NL" dirty="0">
                <a:latin typeface="Frutiger LT Std 45 Light"/>
              </a:rPr>
              <a:t>∙|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1,pre</a:t>
            </a:r>
            <a:r>
              <a:rPr lang="nl-NL" dirty="0">
                <a:latin typeface="Frutiger LT Std 45 Light"/>
              </a:rPr>
              <a:t>|</a:t>
            </a:r>
            <a:r>
              <a:rPr lang="nl-NL" baseline="30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 + ½∙m</a:t>
            </a:r>
            <a:r>
              <a:rPr lang="nl-NL" baseline="-25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∙|</a:t>
            </a:r>
            <a:r>
              <a:rPr lang="en-US" dirty="0">
                <a:latin typeface="Frutiger LT Std 45 Light"/>
              </a:rPr>
              <a:t>v</a:t>
            </a:r>
            <a:r>
              <a:rPr lang="en-US" baseline="-25000" dirty="0">
                <a:latin typeface="Frutiger LT Std 45 Light"/>
              </a:rPr>
              <a:t>2,pre</a:t>
            </a:r>
            <a:r>
              <a:rPr lang="nl-NL" dirty="0">
                <a:latin typeface="Frutiger LT Std 45 Light"/>
              </a:rPr>
              <a:t>|</a:t>
            </a:r>
            <a:r>
              <a:rPr lang="nl-NL" baseline="30000" dirty="0">
                <a:latin typeface="Frutiger LT Std 45 Light"/>
              </a:rPr>
              <a:t>2</a:t>
            </a:r>
            <a:r>
              <a:rPr lang="nl-NL" dirty="0">
                <a:latin typeface="Frutiger LT Std 45 Light"/>
              </a:rPr>
              <a:t> </a:t>
            </a:r>
            <a:endParaRPr lang="en-US" dirty="0">
              <a:latin typeface="Frutiger LT Std 45 Light"/>
            </a:endParaRPr>
          </a:p>
        </p:txBody>
      </p:sp>
      <p:sp>
        <p:nvSpPr>
          <p:cNvPr id="27" name="Oval 12"/>
          <p:cNvSpPr>
            <a:spLocks noChangeArrowheads="1"/>
          </p:cNvSpPr>
          <p:nvPr/>
        </p:nvSpPr>
        <p:spPr bwMode="auto">
          <a:xfrm>
            <a:off x="6876256" y="4437112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nl-NL">
                <a:solidFill>
                  <a:schemeClr val="accent1"/>
                </a:solidFill>
                <a:latin typeface="Frutiger LT Std 45 Light"/>
              </a:rPr>
              <a:t>1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6876256" y="5877520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nl-NL">
                <a:solidFill>
                  <a:schemeClr val="accent1"/>
                </a:solidFill>
                <a:latin typeface="Frutiger LT Std 45 Light"/>
              </a:rPr>
              <a:t>2</a:t>
            </a:r>
            <a:endParaRPr lang="en-US">
              <a:solidFill>
                <a:schemeClr val="accent1"/>
              </a:solidFill>
              <a:latin typeface="Frutiger LT Std 45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9212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HvA_HBO-ICT">
  <a:themeElements>
    <a:clrScheme name="HvA_HBO-ICT">
      <a:dk1>
        <a:sysClr val="windowText" lastClr="000000"/>
      </a:dk1>
      <a:lt1>
        <a:sysClr val="window" lastClr="FFFFFF"/>
      </a:lt1>
      <a:dk2>
        <a:srgbClr val="4543E8"/>
      </a:dk2>
      <a:lt2>
        <a:srgbClr val="E7E6E6"/>
      </a:lt2>
      <a:accent1>
        <a:srgbClr val="4543E8"/>
      </a:accent1>
      <a:accent2>
        <a:srgbClr val="F95D62"/>
      </a:accent2>
      <a:accent3>
        <a:srgbClr val="25167A"/>
      </a:accent3>
      <a:accent4>
        <a:srgbClr val="E7E6E6"/>
      </a:accent4>
      <a:accent5>
        <a:srgbClr val="FFFFFF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vA_HBO-ICT Huisstijl 2015 GD donker.pptx" id="{2807E695-4A48-A340-9D8A-3E97C43BE810}" vid="{BCCECCE2-8924-3947-96C4-D88488A3FCE3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 xmlns="34b8a7b6-5344-45ab-83f0-554cff71fef0">2015-04-06T22:00:00+00:00</Datum>
    <_dlc_DocId xmlns="7508efd3-3f04-4761-b968-dd47c32a1739">CKRFM5ZMKWA6-35-180</_dlc_DocId>
    <_dlc_DocIdUrl xmlns="7508efd3-3f04-4761-b968-dd47c32a1739">
      <Url>https://dlwo.dmci.hva.nl/samenwerken/ICT/kern/_layouts/DocIdRedir.aspx?ID=CKRFM5ZMKWA6-35-180</Url>
      <Description>CKRFM5ZMKWA6-35-180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2" ma:contentTypeDescription="Een nieuw document maken." ma:contentTypeScope="" ma:versionID="3e4ad841e855bdf60e17a64b3ac4c522">
  <xsd:schema xmlns:xsd="http://www.w3.org/2001/XMLSchema" xmlns:xs="http://www.w3.org/2001/XMLSchema" xmlns:p="http://schemas.microsoft.com/office/2006/metadata/properties" xmlns:ns2="7508efd3-3f04-4761-b968-dd47c32a1739" xmlns:ns3="34b8a7b6-5344-45ab-83f0-554cff71fef0" targetNamespace="http://schemas.microsoft.com/office/2006/metadata/properties" ma:root="true" ma:fieldsID="9ad3ccd628b2911b0a757eb7eeeef46a" ns2:_="" ns3:_="">
    <xsd:import namespace="7508efd3-3f04-4761-b968-dd47c32a1739"/>
    <xsd:import namespace="34b8a7b6-5344-45ab-83f0-554cff71f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BDED042-5309-4301-99E5-7A4386BAF9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8ACA12-9C51-472D-8D4C-5B2491B1B8AF}">
  <ds:schemaRefs>
    <ds:schemaRef ds:uri="http://purl.org/dc/terms/"/>
    <ds:schemaRef ds:uri="http://schemas.openxmlformats.org/package/2006/metadata/core-properties"/>
    <ds:schemaRef ds:uri="7508efd3-3f04-4761-b968-dd47c32a1739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4b8a7b6-5344-45ab-83f0-554cff71fef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FF540-E7DA-45DF-8964-4E6C353230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089E6EE-F2E7-4F6F-ABEB-53BCDE9FF6B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1685</TotalTime>
  <Words>852</Words>
  <Application>Microsoft Office PowerPoint</Application>
  <PresentationFormat>On-screen Show (4:3)</PresentationFormat>
  <Paragraphs>131</Paragraphs>
  <Slides>17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ＭＳ Ｐゴシック</vt:lpstr>
      <vt:lpstr>Arial</vt:lpstr>
      <vt:lpstr>Consolas</vt:lpstr>
      <vt:lpstr>Courier New</vt:lpstr>
      <vt:lpstr>Frutiger LT Std 45 Light</vt:lpstr>
      <vt:lpstr>Frutiger LT Std 55 Roman</vt:lpstr>
      <vt:lpstr>Raavi</vt:lpstr>
      <vt:lpstr>Source Sans Pro</vt:lpstr>
      <vt:lpstr>Wingdings</vt:lpstr>
      <vt:lpstr>HvA_HBO-ICT</vt:lpstr>
      <vt:lpstr>Equation</vt:lpstr>
      <vt:lpstr>Simulation &amp; Physics</vt:lpstr>
      <vt:lpstr>PRACTICAL 5</vt:lpstr>
      <vt:lpstr>Inelastic bounces</vt:lpstr>
      <vt:lpstr>Inelastic bounce on line</vt:lpstr>
      <vt:lpstr>Different mass</vt:lpstr>
      <vt:lpstr>Momentum</vt:lpstr>
      <vt:lpstr>Kinetic Energy</vt:lpstr>
      <vt:lpstr>PowerPoint Presentation</vt:lpstr>
      <vt:lpstr>Colliding balls,  different mass</vt:lpstr>
      <vt:lpstr>Simplification</vt:lpstr>
      <vt:lpstr>Ball2 with initial velocity</vt:lpstr>
      <vt:lpstr>Work with change in velocity</vt:lpstr>
      <vt:lpstr>Inverse Mass</vt:lpstr>
      <vt:lpstr>Use inverse Mass in collision resolution</vt:lpstr>
      <vt:lpstr>New velocity ball1</vt:lpstr>
      <vt:lpstr>collision algorithm bounceFactor and mass</vt:lpstr>
      <vt:lpstr>Practical 5</vt:lpstr>
    </vt:vector>
  </TitlesOfParts>
  <Manager>s.a.b.van.der.feest@hva.nl</Manager>
  <Company>Hogeschool van Amsterdam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&amp; Physics</dc:title>
  <dc:subject/>
  <dc:creator>s.a.b.van.der.feest@hva.nl</dc:creator>
  <cp:keywords/>
  <dc:description>HVA HBO-ICT</dc:description>
  <cp:lastModifiedBy>Stephan van der Feest</cp:lastModifiedBy>
  <cp:revision>65</cp:revision>
  <dcterms:created xsi:type="dcterms:W3CDTF">2015-03-27T10:55:41Z</dcterms:created>
  <dcterms:modified xsi:type="dcterms:W3CDTF">2017-04-17T02:09:46Z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0x010100BA3315D38371D148AD8EAB52731EC9BD</vt:lpwstr>
  </property>
  <property fmtid="{D5CDD505-2E9C-101B-9397-08002B2CF9AE}" pid="3" name="_dlc_DocIdItemGuid">
    <vt:lpwstr>55dda64a-ff07-41f3-925f-16574e747c7b</vt:lpwstr>
  </property>
  <property fmtid="{D5CDD505-2E9C-101B-9397-08002B2CF9AE}" pid="4" name="ArticulateGUID">
    <vt:lpwstr>1F8B45BD-9648-47A7-B658-61161EC17A8A</vt:lpwstr>
  </property>
  <property fmtid="{D5CDD505-2E9C-101B-9397-08002B2CF9AE}" pid="5" name="ArticulatePath">
    <vt:lpwstr>Simulation &amp; Physics practical 2 - Movement</vt:lpwstr>
  </property>
</Properties>
</file>